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27"/>
    <a:srgbClr val="FF0000"/>
    <a:srgbClr val="117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12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2023/6/2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E23F-720D-4393-BF7D-B0AED6E3C7F1}" type="datetimeFigureOut">
              <a:rPr kumimoji="1" lang="ja-JP" altLang="en-US" smtClean="0"/>
              <a:pPr/>
              <a:t>2023/6/2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53D5C-4E0E-4D9F-B635-8D35CD8712C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 手紙&#10;&#10;自動的に生成された説明">
            <a:extLst>
              <a:ext uri="{FF2B5EF4-FFF2-40B4-BE49-F238E27FC236}">
                <a16:creationId xmlns:a16="http://schemas.microsoft.com/office/drawing/2014/main" id="{D8B8DCBD-49C3-FD3E-491E-736E4F5D0832}"/>
              </a:ext>
            </a:extLst>
          </p:cNvPr>
          <p:cNvPicPr>
            <a:picLocks noChangeAspect="1"/>
          </p:cNvPicPr>
          <p:nvPr/>
        </p:nvPicPr>
        <p:blipFill rotWithShape="1">
          <a:blip r:embed="rId2"/>
          <a:srcRect l="17074" r="13910" b="5643"/>
          <a:stretch/>
        </p:blipFill>
        <p:spPr>
          <a:xfrm>
            <a:off x="3130625" y="1937372"/>
            <a:ext cx="2148767" cy="2202324"/>
          </a:xfrm>
          <a:prstGeom prst="rect">
            <a:avLst/>
          </a:prstGeom>
        </p:spPr>
      </p:pic>
      <p:grpSp>
        <p:nvGrpSpPr>
          <p:cNvPr id="48" name="グループ化 47">
            <a:extLst>
              <a:ext uri="{FF2B5EF4-FFF2-40B4-BE49-F238E27FC236}">
                <a16:creationId xmlns:a16="http://schemas.microsoft.com/office/drawing/2014/main" id="{E745F39D-C572-0F89-766E-D7F315F9C077}"/>
              </a:ext>
            </a:extLst>
          </p:cNvPr>
          <p:cNvGrpSpPr/>
          <p:nvPr/>
        </p:nvGrpSpPr>
        <p:grpSpPr>
          <a:xfrm>
            <a:off x="58020" y="1938874"/>
            <a:ext cx="2935323" cy="2890385"/>
            <a:chOff x="58020" y="2005483"/>
            <a:chExt cx="2935323" cy="2890385"/>
          </a:xfrm>
        </p:grpSpPr>
        <p:pic>
          <p:nvPicPr>
            <p:cNvPr id="18" name="図 17" descr="屋内, テーブル, 座る, キッチン が含まれている画像&#10;&#10;自動的に生成された説明">
              <a:extLst>
                <a:ext uri="{FF2B5EF4-FFF2-40B4-BE49-F238E27FC236}">
                  <a16:creationId xmlns:a16="http://schemas.microsoft.com/office/drawing/2014/main" id="{FDB1ADBD-31FA-55A5-4E85-444F25C93C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182"/>
            <a:stretch/>
          </p:blipFill>
          <p:spPr>
            <a:xfrm>
              <a:off x="58020" y="2005483"/>
              <a:ext cx="2935323" cy="2890385"/>
            </a:xfrm>
            <a:prstGeom prst="rect">
              <a:avLst/>
            </a:prstGeom>
          </p:spPr>
        </p:pic>
        <p:cxnSp>
          <p:nvCxnSpPr>
            <p:cNvPr id="38" name="直線コネクタ 37">
              <a:extLst>
                <a:ext uri="{FF2B5EF4-FFF2-40B4-BE49-F238E27FC236}">
                  <a16:creationId xmlns:a16="http://schemas.microsoft.com/office/drawing/2014/main" id="{ADFE4A9D-6BF1-B637-B4F0-676623A97DA3}"/>
                </a:ext>
              </a:extLst>
            </p:cNvPr>
            <p:cNvCxnSpPr>
              <a:cxnSpLocks/>
            </p:cNvCxnSpPr>
            <p:nvPr/>
          </p:nvCxnSpPr>
          <p:spPr>
            <a:xfrm flipH="1" flipV="1">
              <a:off x="1763688" y="2566901"/>
              <a:ext cx="281287" cy="47929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2861771-7345-ACF9-D607-5060165E313E}"/>
                </a:ext>
              </a:extLst>
            </p:cNvPr>
            <p:cNvSpPr txBox="1"/>
            <p:nvPr/>
          </p:nvSpPr>
          <p:spPr>
            <a:xfrm>
              <a:off x="263889" y="2225661"/>
              <a:ext cx="1838965" cy="338554"/>
            </a:xfrm>
            <a:prstGeom prst="rect">
              <a:avLst/>
            </a:prstGeom>
            <a:solidFill>
              <a:schemeClr val="bg1"/>
            </a:solidFill>
          </p:spPr>
          <p:txBody>
            <a:bodyPr wrap="none" rtlCol="0">
              <a:spAutoFit/>
            </a:bodyPr>
            <a:lstStyle/>
            <a:p>
              <a:r>
                <a:rPr kumimoji="1" lang="ja-JP" altLang="en-US" sz="1600" dirty="0"/>
                <a:t>超音波楕円振動子</a:t>
              </a:r>
            </a:p>
          </p:txBody>
        </p:sp>
        <p:cxnSp>
          <p:nvCxnSpPr>
            <p:cNvPr id="46" name="直線コネクタ 45">
              <a:extLst>
                <a:ext uri="{FF2B5EF4-FFF2-40B4-BE49-F238E27FC236}">
                  <a16:creationId xmlns:a16="http://schemas.microsoft.com/office/drawing/2014/main" id="{D26F7499-75EF-04A7-BB80-3412217F91D3}"/>
                </a:ext>
              </a:extLst>
            </p:cNvPr>
            <p:cNvCxnSpPr>
              <a:cxnSpLocks/>
            </p:cNvCxnSpPr>
            <p:nvPr/>
          </p:nvCxnSpPr>
          <p:spPr>
            <a:xfrm flipH="1" flipV="1">
              <a:off x="899592" y="3860422"/>
              <a:ext cx="220154" cy="41705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C190C5BF-E6B7-D52D-5559-80C2C45AE321}"/>
                </a:ext>
              </a:extLst>
            </p:cNvPr>
            <p:cNvSpPr txBox="1"/>
            <p:nvPr/>
          </p:nvSpPr>
          <p:spPr>
            <a:xfrm>
              <a:off x="171556" y="3509805"/>
              <a:ext cx="1011815" cy="338554"/>
            </a:xfrm>
            <a:prstGeom prst="rect">
              <a:avLst/>
            </a:prstGeom>
            <a:solidFill>
              <a:schemeClr val="bg1"/>
            </a:solidFill>
          </p:spPr>
          <p:txBody>
            <a:bodyPr wrap="none" rtlCol="0">
              <a:spAutoFit/>
            </a:bodyPr>
            <a:lstStyle/>
            <a:p>
              <a:r>
                <a:rPr lang="ja-JP" altLang="en-US" sz="1600" dirty="0"/>
                <a:t>焼入れ鋼</a:t>
              </a:r>
              <a:endParaRPr kumimoji="1" lang="ja-JP" altLang="en-US" sz="1600" dirty="0"/>
            </a:p>
          </p:txBody>
        </p:sp>
      </p:grpSp>
      <p:sp>
        <p:nvSpPr>
          <p:cNvPr id="2" name="タイトル 1"/>
          <p:cNvSpPr>
            <a:spLocks noGrp="1"/>
          </p:cNvSpPr>
          <p:nvPr>
            <p:ph type="ctrTitle"/>
          </p:nvPr>
        </p:nvSpPr>
        <p:spPr>
          <a:xfrm>
            <a:off x="683568" y="44624"/>
            <a:ext cx="7772400" cy="720080"/>
          </a:xfrm>
        </p:spPr>
        <p:txBody>
          <a:bodyPr>
            <a:normAutofit fontScale="90000"/>
          </a:bodyPr>
          <a:lstStyle/>
          <a:p>
            <a:r>
              <a:rPr lang="ja-JP" altLang="ja-JP" sz="2800" dirty="0">
                <a:solidFill>
                  <a:srgbClr val="0070C0"/>
                </a:solidFill>
              </a:rPr>
              <a:t>「</a:t>
            </a:r>
            <a:r>
              <a:rPr lang="ja-JP" altLang="en-US" sz="2800" dirty="0">
                <a:solidFill>
                  <a:srgbClr val="0070C0"/>
                </a:solidFill>
              </a:rPr>
              <a:t>金型鋼の磨きレス鏡面切削」</a:t>
            </a:r>
            <a:br>
              <a:rPr lang="en-US" altLang="ja-JP" sz="2800" dirty="0">
                <a:solidFill>
                  <a:srgbClr val="0070C0"/>
                </a:solidFill>
              </a:rPr>
            </a:br>
            <a:r>
              <a:rPr lang="ja-JP" altLang="ja-JP" sz="2000" dirty="0">
                <a:solidFill>
                  <a:srgbClr val="0070C0"/>
                </a:solidFill>
              </a:rPr>
              <a:t>～</a:t>
            </a:r>
            <a:r>
              <a:rPr lang="en-US" altLang="ja-JP" sz="2000" dirty="0">
                <a:solidFill>
                  <a:srgbClr val="0070C0"/>
                </a:solidFill>
              </a:rPr>
              <a:t> </a:t>
            </a:r>
            <a:r>
              <a:rPr lang="ja-JP" altLang="en-US" sz="2000" dirty="0">
                <a:solidFill>
                  <a:srgbClr val="0070C0"/>
                </a:solidFill>
              </a:rPr>
              <a:t>基礎的な切削機構から最新の鏡面加工技術までを一日で体得～</a:t>
            </a:r>
            <a:endParaRPr kumimoji="1" lang="ja-JP" altLang="en-US" sz="2000" dirty="0">
              <a:solidFill>
                <a:srgbClr val="0070C0"/>
              </a:solidFill>
            </a:endParaRPr>
          </a:p>
        </p:txBody>
      </p:sp>
      <p:sp>
        <p:nvSpPr>
          <p:cNvPr id="4" name="テキスト ボックス 3"/>
          <p:cNvSpPr txBox="1"/>
          <p:nvPr/>
        </p:nvSpPr>
        <p:spPr>
          <a:xfrm>
            <a:off x="0" y="764704"/>
            <a:ext cx="9144000" cy="1175706"/>
          </a:xfrm>
          <a:prstGeom prst="rect">
            <a:avLst/>
          </a:prstGeom>
          <a:noFill/>
        </p:spPr>
        <p:txBody>
          <a:bodyPr wrap="square" rtlCol="0">
            <a:spAutoFit/>
          </a:bodyPr>
          <a:lstStyle/>
          <a:p>
            <a:pPr marL="176213" indent="-176213">
              <a:lnSpc>
                <a:spcPct val="110000"/>
              </a:lnSpc>
              <a:buFont typeface="Wingdings" pitchFamily="2" charset="2"/>
              <a:buChar char="ü"/>
            </a:pPr>
            <a:r>
              <a:rPr lang="ja-JP" altLang="en-US" sz="1600" dirty="0">
                <a:latin typeface="Arial" pitchFamily="34" charset="0"/>
                <a:cs typeface="Arial" pitchFamily="34" charset="0"/>
              </a:rPr>
              <a:t>切削機構の基礎から，振動切削理論，最先端の鏡面加工技術までの知識を一日で習得</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振動装置技術や振動測定手法，さらに窒化を用いた新たな鏡面加工技術の解説，実機を用いた各種加工実演を通じて，鏡面切削の長所・短所・利用方法を見て聞いて触れて理解</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鏡面加工技術を利用するために不可欠なノウハウを体得</a:t>
            </a:r>
            <a:endParaRPr lang="en-US" altLang="ja-JP" sz="1600" dirty="0">
              <a:latin typeface="Arial" pitchFamily="34" charset="0"/>
              <a:cs typeface="Arial" pitchFamily="34" charset="0"/>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5" name="テキスト ボックス 44"/>
          <p:cNvSpPr txBox="1"/>
          <p:nvPr/>
        </p:nvSpPr>
        <p:spPr>
          <a:xfrm>
            <a:off x="3695228" y="3616476"/>
            <a:ext cx="1584164" cy="523220"/>
          </a:xfrm>
          <a:prstGeom prst="rect">
            <a:avLst/>
          </a:prstGeom>
          <a:noFill/>
        </p:spPr>
        <p:txBody>
          <a:bodyPr wrap="square" rtlCol="0">
            <a:spAutoFit/>
          </a:bodyPr>
          <a:lstStyle/>
          <a:p>
            <a:pPr algn="r"/>
            <a:r>
              <a:rPr lang="ja-JP" altLang="en-US" sz="1400" dirty="0">
                <a:solidFill>
                  <a:schemeClr val="bg1"/>
                </a:solidFill>
                <a:effectLst>
                  <a:outerShdw dist="50800" dir="2700000" algn="tl">
                    <a:srgbClr val="000000"/>
                  </a:outerShdw>
                </a:effectLst>
              </a:rPr>
              <a:t>窒化鋼への</a:t>
            </a:r>
            <a:endParaRPr lang="en-US" altLang="ja-JP" sz="1400" dirty="0">
              <a:solidFill>
                <a:schemeClr val="bg1"/>
              </a:solidFill>
              <a:effectLst>
                <a:outerShdw dist="50800" dir="2700000" algn="tl">
                  <a:srgbClr val="000000"/>
                </a:outerShdw>
              </a:effectLst>
            </a:endParaRPr>
          </a:p>
          <a:p>
            <a:pPr algn="r"/>
            <a:r>
              <a:rPr lang="ja-JP" altLang="en-US" sz="1400" dirty="0">
                <a:solidFill>
                  <a:schemeClr val="bg1"/>
                </a:solidFill>
                <a:effectLst>
                  <a:outerShdw dist="50800" dir="2700000" algn="tl">
                    <a:srgbClr val="000000"/>
                  </a:outerShdw>
                </a:effectLst>
              </a:rPr>
              <a:t>鏡面加工</a:t>
            </a:r>
            <a:r>
              <a:rPr kumimoji="1" lang="ja-JP" altLang="en-US" sz="1400" dirty="0">
                <a:solidFill>
                  <a:schemeClr val="bg1"/>
                </a:solidFill>
                <a:effectLst>
                  <a:outerShdw dist="50800" dir="2700000" algn="tl">
                    <a:srgbClr val="000000"/>
                  </a:outerShdw>
                </a:effectLst>
              </a:rPr>
              <a:t>の実演</a:t>
            </a:r>
          </a:p>
        </p:txBody>
      </p:sp>
      <p:pic>
        <p:nvPicPr>
          <p:cNvPr id="43" name="図 42">
            <a:extLst>
              <a:ext uri="{FF2B5EF4-FFF2-40B4-BE49-F238E27FC236}">
                <a16:creationId xmlns:a16="http://schemas.microsoft.com/office/drawing/2014/main" id="{BA76CD1D-9707-FD85-5E3B-B79D2F3635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1" y="4931718"/>
            <a:ext cx="2935322" cy="1859714"/>
          </a:xfrm>
          <a:prstGeom prst="rect">
            <a:avLst/>
          </a:prstGeom>
          <a:noFill/>
          <a:ln>
            <a:noFill/>
          </a:ln>
        </p:spPr>
      </p:pic>
      <p:pic>
        <p:nvPicPr>
          <p:cNvPr id="23" name="図 22">
            <a:extLst>
              <a:ext uri="{FF2B5EF4-FFF2-40B4-BE49-F238E27FC236}">
                <a16:creationId xmlns:a16="http://schemas.microsoft.com/office/drawing/2014/main" id="{2BEC8D4B-88FF-2FCA-7641-69E37E454EC0}"/>
              </a:ext>
            </a:extLst>
          </p:cNvPr>
          <p:cNvPicPr>
            <a:picLocks noChangeAspect="1"/>
          </p:cNvPicPr>
          <p:nvPr/>
        </p:nvPicPr>
        <p:blipFill>
          <a:blip r:embed="rId5"/>
          <a:stretch>
            <a:fillRect/>
          </a:stretch>
        </p:blipFill>
        <p:spPr>
          <a:xfrm>
            <a:off x="58019" y="4931717"/>
            <a:ext cx="1071711" cy="1071711"/>
          </a:xfrm>
          <a:prstGeom prst="rect">
            <a:avLst/>
          </a:prstGeom>
          <a:ln>
            <a:solidFill>
              <a:srgbClr val="0070C0"/>
            </a:solidFill>
          </a:ln>
        </p:spPr>
      </p:pic>
      <p:grpSp>
        <p:nvGrpSpPr>
          <p:cNvPr id="59" name="グループ化 58">
            <a:extLst>
              <a:ext uri="{FF2B5EF4-FFF2-40B4-BE49-F238E27FC236}">
                <a16:creationId xmlns:a16="http://schemas.microsoft.com/office/drawing/2014/main" id="{2944CE1E-9E69-AF9B-510C-DD4E28391C37}"/>
              </a:ext>
            </a:extLst>
          </p:cNvPr>
          <p:cNvGrpSpPr/>
          <p:nvPr/>
        </p:nvGrpSpPr>
        <p:grpSpPr>
          <a:xfrm>
            <a:off x="3127409" y="4239610"/>
            <a:ext cx="2504978" cy="2551821"/>
            <a:chOff x="3127409" y="4239610"/>
            <a:chExt cx="2504978" cy="2551821"/>
          </a:xfrm>
        </p:grpSpPr>
        <p:pic>
          <p:nvPicPr>
            <p:cNvPr id="34" name="Picture 3" descr="D:\My Documents\名古屋大関連\予算関係\大型予算\H15_17戦略的基盤技術力強化事業\H18以降\H18.6報告会\シミュレータ本体.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409" y="4239610"/>
              <a:ext cx="2504978" cy="255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正方形/長方形 30"/>
            <p:cNvSpPr/>
            <p:nvPr/>
          </p:nvSpPr>
          <p:spPr>
            <a:xfrm>
              <a:off x="3188977" y="6177286"/>
              <a:ext cx="1584176" cy="523220"/>
            </a:xfrm>
            <a:prstGeom prst="rect">
              <a:avLst/>
            </a:prstGeom>
            <a:solidFill>
              <a:schemeClr val="bg1"/>
            </a:solidFill>
          </p:spPr>
          <p:txBody>
            <a:bodyPr wrap="square" lIns="72000" rIns="72000">
              <a:spAutoFit/>
            </a:bodyPr>
            <a:lstStyle/>
            <a:p>
              <a:r>
                <a:rPr lang="ja-JP" altLang="en-US" sz="1400" dirty="0">
                  <a:latin typeface="+mn-ea"/>
                </a:rPr>
                <a:t>解析技術を通じて，</a:t>
              </a:r>
              <a:endParaRPr lang="en-US" altLang="ja-JP" sz="1400" dirty="0">
                <a:latin typeface="+mn-ea"/>
              </a:endParaRPr>
            </a:p>
            <a:p>
              <a:r>
                <a:rPr lang="ja-JP" altLang="en-US" sz="1400" dirty="0">
                  <a:latin typeface="+mn-ea"/>
                </a:rPr>
                <a:t>切削機構を理解！</a:t>
              </a:r>
              <a:endParaRPr lang="en-US" altLang="ja-JP" sz="1400" dirty="0">
                <a:latin typeface="+mn-ea"/>
              </a:endParaRPr>
            </a:p>
          </p:txBody>
        </p:sp>
      </p:grpSp>
      <p:sp>
        <p:nvSpPr>
          <p:cNvPr id="27" name="正方形/長方形 26"/>
          <p:cNvSpPr/>
          <p:nvPr/>
        </p:nvSpPr>
        <p:spPr>
          <a:xfrm>
            <a:off x="5634247" y="4654280"/>
            <a:ext cx="3312807" cy="1815882"/>
          </a:xfrm>
          <a:prstGeom prst="rect">
            <a:avLst/>
          </a:prstGeom>
          <a:solidFill>
            <a:schemeClr val="bg1"/>
          </a:solidFill>
        </p:spPr>
        <p:txBody>
          <a:bodyPr wrap="square">
            <a:spAutoFit/>
          </a:bodyPr>
          <a:lstStyle/>
          <a:p>
            <a:r>
              <a:rPr lang="ja-JP" altLang="en-US" sz="1600" dirty="0">
                <a:latin typeface="+mn-ea"/>
              </a:rPr>
              <a:t>最先端の超精密加工機を用いて，金型鋼の超精密鏡面加工や微細加工等を実演．</a:t>
            </a:r>
            <a:endParaRPr lang="en-US" altLang="ja-JP" sz="1600" dirty="0">
              <a:latin typeface="+mn-ea"/>
            </a:endParaRPr>
          </a:p>
          <a:p>
            <a:r>
              <a:rPr lang="ja-JP" altLang="en-US" sz="1600" dirty="0">
                <a:latin typeface="+mn-ea"/>
              </a:rPr>
              <a:t>プロセスの理論的な説明をはじめ，実用的な加工条件の設定方法や各種装置類を利用するためのノウハウなども含めて解説します！</a:t>
            </a:r>
            <a:endParaRPr lang="ja-JP" altLang="ja-JP" sz="1600" dirty="0">
              <a:latin typeface="+mn-ea"/>
            </a:endParaRPr>
          </a:p>
        </p:txBody>
      </p:sp>
      <p:sp>
        <p:nvSpPr>
          <p:cNvPr id="54" name="テキスト ボックス 53">
            <a:extLst>
              <a:ext uri="{FF2B5EF4-FFF2-40B4-BE49-F238E27FC236}">
                <a16:creationId xmlns:a16="http://schemas.microsoft.com/office/drawing/2014/main" id="{DF3A76EB-3B0B-89C1-84B2-C2BFE36DE09F}"/>
              </a:ext>
            </a:extLst>
          </p:cNvPr>
          <p:cNvSpPr txBox="1"/>
          <p:nvPr/>
        </p:nvSpPr>
        <p:spPr>
          <a:xfrm>
            <a:off x="1263797" y="4931716"/>
            <a:ext cx="1729546" cy="523220"/>
          </a:xfrm>
          <a:prstGeom prst="rect">
            <a:avLst/>
          </a:prstGeom>
          <a:noFill/>
        </p:spPr>
        <p:txBody>
          <a:bodyPr wrap="square" rtlCol="0">
            <a:spAutoFit/>
          </a:bodyPr>
          <a:lstStyle/>
          <a:p>
            <a:pPr algn="r"/>
            <a:r>
              <a:rPr kumimoji="1" lang="ja-JP" altLang="en-US" sz="1400" dirty="0">
                <a:solidFill>
                  <a:schemeClr val="bg1"/>
                </a:solidFill>
                <a:effectLst>
                  <a:outerShdw dist="50800" dir="2700000" algn="tl">
                    <a:srgbClr val="000000"/>
                  </a:outerShdw>
                </a:effectLst>
              </a:rPr>
              <a:t>超音波楕円振動の</a:t>
            </a:r>
            <a:endParaRPr kumimoji="1" lang="en-US" altLang="ja-JP" sz="1400" dirty="0">
              <a:solidFill>
                <a:schemeClr val="bg1"/>
              </a:solidFill>
              <a:effectLst>
                <a:outerShdw dist="50800" dir="2700000" algn="tl">
                  <a:srgbClr val="000000"/>
                </a:outerShdw>
              </a:effectLst>
            </a:endParaRPr>
          </a:p>
          <a:p>
            <a:pPr algn="r"/>
            <a:r>
              <a:rPr kumimoji="1" lang="ja-JP" altLang="en-US" sz="1400" dirty="0">
                <a:solidFill>
                  <a:schemeClr val="bg1"/>
                </a:solidFill>
                <a:effectLst>
                  <a:outerShdw dist="50800" dir="2700000" algn="tl">
                    <a:srgbClr val="000000"/>
                  </a:outerShdw>
                </a:effectLst>
              </a:rPr>
              <a:t>計測</a:t>
            </a:r>
          </a:p>
        </p:txBody>
      </p:sp>
      <p:pic>
        <p:nvPicPr>
          <p:cNvPr id="63" name="図 62">
            <a:extLst>
              <a:ext uri="{FF2B5EF4-FFF2-40B4-BE49-F238E27FC236}">
                <a16:creationId xmlns:a16="http://schemas.microsoft.com/office/drawing/2014/main" id="{CAE8B408-B2AA-27AB-238F-DE319D4904B3}"/>
              </a:ext>
            </a:extLst>
          </p:cNvPr>
          <p:cNvPicPr>
            <a:picLocks noChangeAspect="1"/>
          </p:cNvPicPr>
          <p:nvPr/>
        </p:nvPicPr>
        <p:blipFill>
          <a:blip r:embed="rId7"/>
          <a:stretch>
            <a:fillRect/>
          </a:stretch>
        </p:blipFill>
        <p:spPr>
          <a:xfrm>
            <a:off x="3923928" y="1937372"/>
            <a:ext cx="1355464" cy="1016598"/>
          </a:xfrm>
          <a:prstGeom prst="rect">
            <a:avLst/>
          </a:prstGeom>
          <a:solidFill>
            <a:schemeClr val="bg1"/>
          </a:solidFill>
          <a:ln w="12700">
            <a:solidFill>
              <a:srgbClr val="0070C0"/>
            </a:solidFill>
          </a:ln>
        </p:spPr>
      </p:pic>
      <p:grpSp>
        <p:nvGrpSpPr>
          <p:cNvPr id="11" name="グループ化 10">
            <a:extLst>
              <a:ext uri="{FF2B5EF4-FFF2-40B4-BE49-F238E27FC236}">
                <a16:creationId xmlns:a16="http://schemas.microsoft.com/office/drawing/2014/main" id="{8C0474C2-8877-47CE-FA11-B029161860B0}"/>
              </a:ext>
            </a:extLst>
          </p:cNvPr>
          <p:cNvGrpSpPr/>
          <p:nvPr/>
        </p:nvGrpSpPr>
        <p:grpSpPr>
          <a:xfrm>
            <a:off x="5390936" y="1793900"/>
            <a:ext cx="3573552" cy="2351642"/>
            <a:chOff x="5390936" y="1793900"/>
            <a:chExt cx="3573552" cy="2351642"/>
          </a:xfrm>
        </p:grpSpPr>
        <p:pic>
          <p:nvPicPr>
            <p:cNvPr id="1026" name="Picture 2">
              <a:extLst>
                <a:ext uri="{FF2B5EF4-FFF2-40B4-BE49-F238E27FC236}">
                  <a16:creationId xmlns:a16="http://schemas.microsoft.com/office/drawing/2014/main" id="{CE3D343E-C044-9923-A43A-03659D03F9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1571" y="1793900"/>
              <a:ext cx="3272249" cy="204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テキスト ボックス 66">
              <a:extLst>
                <a:ext uri="{FF2B5EF4-FFF2-40B4-BE49-F238E27FC236}">
                  <a16:creationId xmlns:a16="http://schemas.microsoft.com/office/drawing/2014/main" id="{AAABDA9D-4F5E-11C0-B653-FA8C4ADA250B}"/>
                </a:ext>
              </a:extLst>
            </p:cNvPr>
            <p:cNvSpPr txBox="1"/>
            <p:nvPr/>
          </p:nvSpPr>
          <p:spPr>
            <a:xfrm>
              <a:off x="5390936" y="3837765"/>
              <a:ext cx="3406730" cy="307777"/>
            </a:xfrm>
            <a:prstGeom prst="rect">
              <a:avLst/>
            </a:prstGeom>
            <a:noFill/>
          </p:spPr>
          <p:txBody>
            <a:bodyPr wrap="square" rtlCol="0">
              <a:spAutoFit/>
            </a:bodyPr>
            <a:lstStyle/>
            <a:p>
              <a:pPr algn="ctr"/>
              <a:r>
                <a:rPr lang="ja-JP" altLang="en-US" sz="1400" dirty="0"/>
                <a:t>窒化鋼への高能率微細加工例</a:t>
              </a:r>
              <a:endParaRPr kumimoji="1" lang="ja-JP" altLang="en-US" sz="1400" dirty="0"/>
            </a:p>
          </p:txBody>
        </p:sp>
        <p:grpSp>
          <p:nvGrpSpPr>
            <p:cNvPr id="10" name="グループ化 9">
              <a:extLst>
                <a:ext uri="{FF2B5EF4-FFF2-40B4-BE49-F238E27FC236}">
                  <a16:creationId xmlns:a16="http://schemas.microsoft.com/office/drawing/2014/main" id="{3A452D27-E7F2-784B-A3EF-ECCE5DA66F38}"/>
                </a:ext>
              </a:extLst>
            </p:cNvPr>
            <p:cNvGrpSpPr>
              <a:grpSpLocks noChangeAspect="1"/>
            </p:cNvGrpSpPr>
            <p:nvPr/>
          </p:nvGrpSpPr>
          <p:grpSpPr>
            <a:xfrm>
              <a:off x="7453083" y="2718824"/>
              <a:ext cx="1511405" cy="1123894"/>
              <a:chOff x="6729229" y="1981703"/>
              <a:chExt cx="2307267" cy="1715704"/>
            </a:xfrm>
          </p:grpSpPr>
          <p:pic>
            <p:nvPicPr>
              <p:cNvPr id="5" name="図 4" descr="図形 が含まれている画像">
                <a:extLst>
                  <a:ext uri="{FF2B5EF4-FFF2-40B4-BE49-F238E27FC236}">
                    <a16:creationId xmlns:a16="http://schemas.microsoft.com/office/drawing/2014/main" id="{7346DDE8-E022-E21D-640D-B3D229461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347" r="20694"/>
              <a:stretch/>
            </p:blipFill>
            <p:spPr>
              <a:xfrm>
                <a:off x="6729229" y="1981703"/>
                <a:ext cx="2148768" cy="1715704"/>
              </a:xfrm>
              <a:prstGeom prst="rect">
                <a:avLst/>
              </a:prstGeom>
            </p:spPr>
          </p:pic>
          <p:pic>
            <p:nvPicPr>
              <p:cNvPr id="6" name="図 5" descr="図形 が含まれている画像">
                <a:extLst>
                  <a:ext uri="{FF2B5EF4-FFF2-40B4-BE49-F238E27FC236}">
                    <a16:creationId xmlns:a16="http://schemas.microsoft.com/office/drawing/2014/main" id="{86EE504A-DA4D-27E9-4568-9C2490F91D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9610" r="118"/>
              <a:stretch/>
            </p:blipFill>
            <p:spPr>
              <a:xfrm>
                <a:off x="8685916" y="1981703"/>
                <a:ext cx="350580" cy="1715704"/>
              </a:xfrm>
              <a:prstGeom prst="rect">
                <a:avLst/>
              </a:prstGeom>
            </p:spPr>
          </p:pic>
        </p:grpSp>
        <p:cxnSp>
          <p:nvCxnSpPr>
            <p:cNvPr id="12" name="直線コネクタ 11">
              <a:extLst>
                <a:ext uri="{FF2B5EF4-FFF2-40B4-BE49-F238E27FC236}">
                  <a16:creationId xmlns:a16="http://schemas.microsoft.com/office/drawing/2014/main" id="{7BAC6A3F-8640-59DE-6080-DA804259363A}"/>
                </a:ext>
              </a:extLst>
            </p:cNvPr>
            <p:cNvCxnSpPr>
              <a:cxnSpLocks/>
            </p:cNvCxnSpPr>
            <p:nvPr/>
          </p:nvCxnSpPr>
          <p:spPr>
            <a:xfrm>
              <a:off x="5675587" y="3770433"/>
              <a:ext cx="525600" cy="0"/>
            </a:xfrm>
            <a:prstGeom prst="line">
              <a:avLst/>
            </a:prstGeom>
            <a:ln w="1270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306F177-1FE1-5402-5C0A-8CEBA414311A}"/>
                </a:ext>
              </a:extLst>
            </p:cNvPr>
            <p:cNvSpPr txBox="1"/>
            <p:nvPr/>
          </p:nvSpPr>
          <p:spPr>
            <a:xfrm>
              <a:off x="5617449" y="3528180"/>
              <a:ext cx="665020" cy="276999"/>
            </a:xfrm>
            <a:prstGeom prst="rect">
              <a:avLst/>
            </a:prstGeom>
            <a:noFill/>
          </p:spPr>
          <p:txBody>
            <a:bodyPr wrap="square" rtlCol="0">
              <a:spAutoFit/>
            </a:bodyPr>
            <a:lstStyle/>
            <a:p>
              <a:pPr algn="ctr"/>
              <a:r>
                <a:rPr kumimoji="1" lang="en-US" altLang="ja-JP" sz="1200" b="1" dirty="0">
                  <a:solidFill>
                    <a:srgbClr val="FF0000"/>
                  </a:solidFill>
                </a:rPr>
                <a:t>200</a:t>
              </a:r>
              <a:r>
                <a:rPr lang="ja-JP" altLang="en-US" sz="1200" b="1" dirty="0">
                  <a:solidFill>
                    <a:srgbClr val="FF0000"/>
                  </a:solidFill>
                </a:rPr>
                <a:t> </a:t>
              </a:r>
              <a:r>
                <a:rPr kumimoji="1" lang="en-US" altLang="ja-JP" sz="1200" b="1" dirty="0">
                  <a:solidFill>
                    <a:srgbClr val="FF0000"/>
                  </a:solidFill>
                </a:rPr>
                <a:t>µm</a:t>
              </a:r>
              <a:endParaRPr kumimoji="1" lang="ja-JP" altLang="en-US" sz="1200" b="1" dirty="0">
                <a:solidFill>
                  <a:srgbClr val="FF0000"/>
                </a:solidFill>
              </a:endParaRPr>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188</Words>
  <Application>Microsoft Office PowerPoint</Application>
  <PresentationFormat>画面に合わせる (4:3)</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Arial</vt:lpstr>
      <vt:lpstr>Calibri</vt:lpstr>
      <vt:lpstr>Wingdings</vt:lpstr>
      <vt:lpstr>Office テーマ</vt:lpstr>
      <vt:lpstr>「金型鋼の磨きレス鏡面切削」 ～ 基礎的な切削機構から最新の鏡面加工技術までを一日で体得～</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マイコンボードを使った計測・制御実習案</dc:title>
  <dc:creator>shamoto</dc:creator>
  <cp:lastModifiedBy>MIZUTANI Yudai</cp:lastModifiedBy>
  <cp:revision>32</cp:revision>
  <dcterms:created xsi:type="dcterms:W3CDTF">2013-02-13T11:31:52Z</dcterms:created>
  <dcterms:modified xsi:type="dcterms:W3CDTF">2023-06-02T11:04:36Z</dcterms:modified>
</cp:coreProperties>
</file>