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40" r:id="rId4"/>
  </p:sldMasterIdLst>
  <p:notesMasterIdLst>
    <p:notesMasterId r:id="rId6"/>
  </p:notesMasterIdLst>
  <p:handoutMasterIdLst>
    <p:handoutMasterId r:id="rId7"/>
  </p:handoutMasterIdLst>
  <p:sldIdLst>
    <p:sldId id="449" r:id="rId5"/>
  </p:sldIdLst>
  <p:sldSz cx="9144000" cy="6858000" type="screen4x3"/>
  <p:notesSz cx="6797675" cy="9926638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38">
          <p15:clr>
            <a:srgbClr val="A4A3A4"/>
          </p15:clr>
        </p15:guide>
        <p15:guide id="2" pos="6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FF"/>
    <a:srgbClr val="32CA32"/>
    <a:srgbClr val="018101"/>
    <a:srgbClr val="27BA27"/>
    <a:srgbClr val="28BB28"/>
    <a:srgbClr val="2ABE2A"/>
    <a:srgbClr val="29BD29"/>
    <a:srgbClr val="FF0000"/>
    <a:srgbClr val="0000FF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120" autoAdjust="0"/>
    <p:restoredTop sz="90973" autoAdjust="0"/>
  </p:normalViewPr>
  <p:slideViewPr>
    <p:cSldViewPr snapToGrid="0">
      <p:cViewPr varScale="1">
        <p:scale>
          <a:sx n="112" d="100"/>
          <a:sy n="112" d="100"/>
        </p:scale>
        <p:origin x="726" y="96"/>
      </p:cViewPr>
      <p:guideLst>
        <p:guide orient="horz" pos="2338"/>
        <p:guide pos="6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8" d="100"/>
          <a:sy n="58" d="100"/>
        </p:scale>
        <p:origin x="-3060" y="-84"/>
      </p:cViewPr>
      <p:guideLst>
        <p:guide orient="horz" pos="3126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>
            <a:extLst>
              <a:ext uri="{FF2B5EF4-FFF2-40B4-BE49-F238E27FC236}">
                <a16:creationId xmlns:a16="http://schemas.microsoft.com/office/drawing/2014/main" id="{102BF6F4-C944-4A71-8E41-F06D01144A5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03" tIns="45501" rIns="91003" bIns="45501" numCol="1" anchor="t" anchorCtr="0" compatLnSpc="1">
            <a:prstTxWarp prst="textNoShape">
              <a:avLst/>
            </a:prstTxWarp>
          </a:bodyPr>
          <a:lstStyle>
            <a:lvl1pPr defTabSz="909882" eaLnBrk="1" hangingPunct="1">
              <a:defRPr sz="1200">
                <a:latin typeface="Times New Roman" pitchFamily="18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48483" name="Rectangle 3">
            <a:extLst>
              <a:ext uri="{FF2B5EF4-FFF2-40B4-BE49-F238E27FC236}">
                <a16:creationId xmlns:a16="http://schemas.microsoft.com/office/drawing/2014/main" id="{2BDE19AB-155C-455E-AE01-C1EBEDC2C000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03" tIns="45501" rIns="91003" bIns="45501" numCol="1" anchor="t" anchorCtr="0" compatLnSpc="1">
            <a:prstTxWarp prst="textNoShape">
              <a:avLst/>
            </a:prstTxWarp>
          </a:bodyPr>
          <a:lstStyle>
            <a:lvl1pPr algn="r" defTabSz="909882" eaLnBrk="1" hangingPunct="1">
              <a:defRPr sz="1200">
                <a:latin typeface="Times New Roman" pitchFamily="18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48484" name="Rectangle 4">
            <a:extLst>
              <a:ext uri="{FF2B5EF4-FFF2-40B4-BE49-F238E27FC236}">
                <a16:creationId xmlns:a16="http://schemas.microsoft.com/office/drawing/2014/main" id="{BDDD0EB5-AEF6-4BC6-A4E3-C3BC32BBC5C9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03" tIns="45501" rIns="91003" bIns="45501" numCol="1" anchor="b" anchorCtr="0" compatLnSpc="1">
            <a:prstTxWarp prst="textNoShape">
              <a:avLst/>
            </a:prstTxWarp>
          </a:bodyPr>
          <a:lstStyle>
            <a:lvl1pPr defTabSz="909882" eaLnBrk="1" hangingPunct="1">
              <a:defRPr sz="1200">
                <a:latin typeface="Times New Roman" pitchFamily="18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48485" name="Rectangle 5">
            <a:extLst>
              <a:ext uri="{FF2B5EF4-FFF2-40B4-BE49-F238E27FC236}">
                <a16:creationId xmlns:a16="http://schemas.microsoft.com/office/drawing/2014/main" id="{A007AB54-F1E8-402A-9F7E-01097A8A9D53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03" tIns="45501" rIns="91003" bIns="45501" numCol="1" anchor="b" anchorCtr="0" compatLnSpc="1">
            <a:prstTxWarp prst="textNoShape">
              <a:avLst/>
            </a:prstTxWarp>
          </a:bodyPr>
          <a:lstStyle>
            <a:lvl1pPr algn="r" defTabSz="909638" eaLnBrk="1" hangingPunct="1">
              <a:defRPr sz="1200"/>
            </a:lvl1pPr>
          </a:lstStyle>
          <a:p>
            <a:pPr>
              <a:defRPr/>
            </a:pPr>
            <a:fld id="{A8E4C633-05A7-4F4C-B01B-1D82BDC05B3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E1E340AD-FB1B-4A27-9DA1-81D2D133E68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03" tIns="45501" rIns="91003" bIns="45501" numCol="1" anchor="t" anchorCtr="0" compatLnSpc="1">
            <a:prstTxWarp prst="textNoShape">
              <a:avLst/>
            </a:prstTxWarp>
          </a:bodyPr>
          <a:lstStyle>
            <a:lvl1pPr defTabSz="909882" eaLnBrk="1" hangingPunct="1">
              <a:defRPr sz="1200">
                <a:latin typeface="Times New Roman" pitchFamily="18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D1F7CFA7-1E82-471D-8378-2E7B01E008E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03" tIns="45501" rIns="91003" bIns="45501" numCol="1" anchor="t" anchorCtr="0" compatLnSpc="1">
            <a:prstTxWarp prst="textNoShape">
              <a:avLst/>
            </a:prstTxWarp>
          </a:bodyPr>
          <a:lstStyle>
            <a:lvl1pPr algn="r" defTabSz="909882" eaLnBrk="1" hangingPunct="1">
              <a:defRPr sz="1200">
                <a:latin typeface="Times New Roman" pitchFamily="18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E25B039F-84C0-4937-AFB9-8B25668CA329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4538"/>
            <a:ext cx="4960937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47414108-AE69-4B64-B449-54F720990D77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4875"/>
            <a:ext cx="498792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03" tIns="45501" rIns="91003" bIns="4550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id="{44ACBB99-A9EE-48AE-A2A9-D05E65FCF24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03" tIns="45501" rIns="91003" bIns="45501" numCol="1" anchor="b" anchorCtr="0" compatLnSpc="1">
            <a:prstTxWarp prst="textNoShape">
              <a:avLst/>
            </a:prstTxWarp>
          </a:bodyPr>
          <a:lstStyle>
            <a:lvl1pPr defTabSz="909882" eaLnBrk="1" hangingPunct="1">
              <a:defRPr sz="1200">
                <a:latin typeface="Times New Roman" pitchFamily="18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7" name="Rectangle 7">
            <a:extLst>
              <a:ext uri="{FF2B5EF4-FFF2-40B4-BE49-F238E27FC236}">
                <a16:creationId xmlns:a16="http://schemas.microsoft.com/office/drawing/2014/main" id="{5AB81A99-6BCE-4DEC-867A-0FE3E89ED26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03" tIns="45501" rIns="91003" bIns="45501" numCol="1" anchor="b" anchorCtr="0" compatLnSpc="1">
            <a:prstTxWarp prst="textNoShape">
              <a:avLst/>
            </a:prstTxWarp>
          </a:bodyPr>
          <a:lstStyle>
            <a:lvl1pPr algn="r" defTabSz="909638" eaLnBrk="1" hangingPunct="1">
              <a:defRPr sz="1200"/>
            </a:lvl1pPr>
          </a:lstStyle>
          <a:p>
            <a:pPr>
              <a:defRPr/>
            </a:pPr>
            <a:fld id="{B2466008-1D89-4FCA-8B9C-F1B3826F2FE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1936BD7-A997-4ADD-B06D-20E9F602007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E9827C-4838-429C-8F1C-C3A38348A27A}" type="datetime1">
              <a:rPr lang="ja-JP" altLang="en-US"/>
              <a:pPr>
                <a:defRPr/>
              </a:pPr>
              <a:t>2022/5/30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FBE5399-BC41-472A-9351-F8A3E42D3D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F2A6D37-B3A1-4B7E-B649-A3B889351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12655DA8-B378-47A4-8B7E-6FDE1BCD76D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86436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47D303E-8A30-4C2A-BF15-87BEF7C03A9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303DDB-023C-4711-8CC6-2185D82BB6AD}" type="datetime1">
              <a:rPr lang="ja-JP" altLang="en-US"/>
              <a:pPr>
                <a:defRPr/>
              </a:pPr>
              <a:t>2022/5/30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FA24581-B8BE-4998-944F-D3735CE581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9F7658B-CE3F-4BF8-8741-47B384ACBC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CAAEB9F6-43EF-4191-A132-39AE0072735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17923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78C1F20-B9BE-4622-A3F3-0CC7971DB86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EAA2A3-C87C-4391-BE10-8DE01DC5DE17}" type="datetime1">
              <a:rPr lang="ja-JP" altLang="en-US"/>
              <a:pPr>
                <a:defRPr/>
              </a:pPr>
              <a:t>2022/5/30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F0D6971-CF91-4DA2-94E0-4DAC7B2BA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158031F-0BBB-411E-975A-5599D1BCA1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90005B27-96E9-4D85-8FA8-B20BC9EB657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98111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D11D41E-33FD-419E-A0F2-335AE353CA0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BE0FDC-1CCD-4157-8166-1ADDDA9A1F57}" type="datetime1">
              <a:rPr lang="ja-JP" altLang="en-US"/>
              <a:pPr>
                <a:defRPr/>
              </a:pPr>
              <a:t>2022/5/30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9CEA289-E40F-4493-869C-98B698AE51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8587E89-7177-4BCA-9638-473AE74019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7AE2CA7B-53DA-4312-98B0-4E193359350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46619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9711287-5E7D-4737-8E7F-845ED5F911B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517601-A084-48B9-8AFB-F30C9BD41AC3}" type="datetime1">
              <a:rPr lang="ja-JP" altLang="en-US"/>
              <a:pPr>
                <a:defRPr/>
              </a:pPr>
              <a:t>2022/5/30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2056319-A2BF-4C9F-BB55-E1F2F96B9E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1E7BD1A-36EC-40FB-BA8A-C1F1E338A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E6B4A399-EF90-4792-9A51-2A418AACBC8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743114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1ED785E-C242-4D32-ABA8-2F0B722560E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25189B-73B1-4C7F-90E6-D1BCC7D27BA2}" type="datetime1">
              <a:rPr lang="ja-JP" altLang="en-US"/>
              <a:pPr>
                <a:defRPr/>
              </a:pPr>
              <a:t>2022/5/30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A7A9870-56A4-44DE-B1C0-3B97D28CD5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E70A071-D0EE-4BF0-8B83-F40E3ABE17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5B48D402-27CC-490F-B57E-F1F89CEB91E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33245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D5EDFEE-5B81-494E-8D96-653ECF207D1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93B572-4851-408A-AB93-DD8CDAEBAE83}" type="datetime1">
              <a:rPr lang="ja-JP" altLang="en-US"/>
              <a:pPr>
                <a:defRPr/>
              </a:pPr>
              <a:t>2022/5/30</a:t>
            </a:fld>
            <a:endParaRPr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E792E635-0879-4300-8592-DDBFCE909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9D09C941-437D-4436-A56A-8FCDF50F58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CF82B6F4-594E-4C5D-B3BF-DE6DF807523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27486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8F79292-8F18-4939-9F4F-70536F13671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1A51E2-40D8-4949-AD69-B977A2A859F7}" type="datetime1">
              <a:rPr lang="ja-JP" altLang="en-US"/>
              <a:pPr>
                <a:defRPr/>
              </a:pPr>
              <a:t>2022/5/30</a:t>
            </a:fld>
            <a:endParaRPr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BD7689A-392B-47D1-9BC8-3BC480A26E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75A129C-4DB8-46DD-A001-CF73658C9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DF3D4FCF-0C5C-4E0B-A684-FED0D5B6528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4008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90C987F2-7854-449A-A19D-3A67655EDF1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910F87-542D-4520-8CD4-411778B7811E}" type="datetime1">
              <a:rPr lang="ja-JP" altLang="en-US"/>
              <a:pPr>
                <a:defRPr/>
              </a:pPr>
              <a:t>2022/5/30</a:t>
            </a:fld>
            <a:endParaRPr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85958CEA-3286-4599-9443-14BBB9CA5E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18CC924-5804-4523-B1C2-1294FE9B0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037513" y="111125"/>
            <a:ext cx="822325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solidFill>
                  <a:srgbClr val="FFFF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lvl1pPr>
          </a:lstStyle>
          <a:p>
            <a:pPr>
              <a:defRPr/>
            </a:pPr>
            <a:fld id="{76B0C003-A73A-4503-9F64-7C6B96245BB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92347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CA114C00-7583-4B47-8E60-A64E4730F36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E13034-364F-4B7C-B4A2-2E9E168A9AE7}" type="datetime1">
              <a:rPr lang="ja-JP" altLang="en-US"/>
              <a:pPr>
                <a:defRPr/>
              </a:pPr>
              <a:t>2022/5/30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558D3B8A-0160-43F3-9353-9DABAD67EB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137EB727-A926-4280-AB6D-1EAFC6C679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135D0982-8AA8-461B-9840-AD67244BCC2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41985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13BDC42-3AC8-44D6-9692-BA27EF7A3E0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BB2212-BF01-4E5A-AD0B-0354B6A187AB}" type="datetime1">
              <a:rPr lang="ja-JP" altLang="en-US"/>
              <a:pPr>
                <a:defRPr/>
              </a:pPr>
              <a:t>2022/5/30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7D5A74D-1914-4050-AA27-CE862D6474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D29016A-44B2-4F7A-952F-B5AD1BD97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A249F079-48F0-4CA1-84C1-8AC4218B687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56793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図 10">
            <a:extLst>
              <a:ext uri="{FF2B5EF4-FFF2-40B4-BE49-F238E27FC236}">
                <a16:creationId xmlns:a16="http://schemas.microsoft.com/office/drawing/2014/main" id="{27242D86-001E-42F6-B0C6-42C3140F4B5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>
            <a:alphaModFix amt="5000"/>
          </a:blip>
          <a:srcRect t="3238"/>
          <a:stretch/>
        </p:blipFill>
        <p:spPr>
          <a:xfrm>
            <a:off x="1820922" y="981075"/>
            <a:ext cx="5427891" cy="5252179"/>
          </a:xfrm>
          <a:prstGeom prst="rect">
            <a:avLst/>
          </a:prstGeom>
        </p:spPr>
      </p:pic>
      <p:sp>
        <p:nvSpPr>
          <p:cNvPr id="14" name="正方形/長方形 2">
            <a:extLst>
              <a:ext uri="{FF2B5EF4-FFF2-40B4-BE49-F238E27FC236}">
                <a16:creationId xmlns:a16="http://schemas.microsoft.com/office/drawing/2014/main" id="{7A4CEF44-BFF3-4E8A-A059-BE80B64E7F1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767514" y="5039513"/>
            <a:ext cx="2373311" cy="1827218"/>
          </a:xfrm>
          <a:prstGeom prst="rect">
            <a:avLst/>
          </a:prstGeom>
          <a:solidFill>
            <a:srgbClr val="2FC52F">
              <a:alpha val="5000"/>
            </a:srgbClr>
          </a:solidFill>
          <a:ln>
            <a:noFill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>
              <a:defRPr/>
            </a:pPr>
            <a:endParaRPr lang="ja-JP" altLang="en-US"/>
          </a:p>
        </p:txBody>
      </p:sp>
      <p:sp>
        <p:nvSpPr>
          <p:cNvPr id="21" name="正方形/長方形 2">
            <a:extLst>
              <a:ext uri="{FF2B5EF4-FFF2-40B4-BE49-F238E27FC236}">
                <a16:creationId xmlns:a16="http://schemas.microsoft.com/office/drawing/2014/main" id="{CE1025FB-B73A-4DF7-B38F-8796141E88A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236749" y="0"/>
            <a:ext cx="904077" cy="1260475"/>
          </a:xfrm>
          <a:prstGeom prst="rect">
            <a:avLst/>
          </a:prstGeom>
          <a:solidFill>
            <a:srgbClr val="2FC52F">
              <a:alpha val="20000"/>
            </a:srgbClr>
          </a:solidFill>
          <a:ln>
            <a:noFill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>
              <a:defRPr/>
            </a:pPr>
            <a:endParaRPr lang="ja-JP" altLang="en-US"/>
          </a:p>
        </p:txBody>
      </p:sp>
      <p:sp>
        <p:nvSpPr>
          <p:cNvPr id="22" name="正方形/長方形 2">
            <a:extLst>
              <a:ext uri="{FF2B5EF4-FFF2-40B4-BE49-F238E27FC236}">
                <a16:creationId xmlns:a16="http://schemas.microsoft.com/office/drawing/2014/main" id="{23872DB0-CE09-4CE2-A9F3-42BAE309A7D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239923" y="5954713"/>
            <a:ext cx="904077" cy="900112"/>
          </a:xfrm>
          <a:prstGeom prst="rect">
            <a:avLst/>
          </a:prstGeom>
          <a:solidFill>
            <a:srgbClr val="2FC52F">
              <a:alpha val="15000"/>
            </a:srgbClr>
          </a:solidFill>
          <a:ln>
            <a:noFill/>
          </a:ln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>
              <a:defRPr/>
            </a:pPr>
            <a:endParaRPr lang="ja-JP" altLang="en-US"/>
          </a:p>
        </p:txBody>
      </p:sp>
      <p:sp>
        <p:nvSpPr>
          <p:cNvPr id="12" name="Rectangle 8">
            <a:extLst>
              <a:ext uri="{FF2B5EF4-FFF2-40B4-BE49-F238E27FC236}">
                <a16:creationId xmlns:a16="http://schemas.microsoft.com/office/drawing/2014/main" id="{D37EDF6F-7671-4A95-AFEA-70681D17A15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11112"/>
            <a:ext cx="9144000" cy="808634"/>
          </a:xfrm>
          <a:prstGeom prst="rect">
            <a:avLst/>
          </a:prstGeom>
          <a:gradFill rotWithShape="0">
            <a:gsLst>
              <a:gs pos="0">
                <a:srgbClr val="006600"/>
              </a:gs>
              <a:gs pos="50000">
                <a:srgbClr val="008000"/>
              </a:gs>
              <a:gs pos="100000">
                <a:srgbClr val="33CC33"/>
              </a:gs>
            </a:gsLst>
            <a:lin ang="0" scaled="1"/>
          </a:gradFill>
          <a:ln>
            <a:noFill/>
          </a:ln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defRPr/>
            </a:pPr>
            <a:endParaRPr lang="ja-JP" altLang="en-US" dirty="0"/>
          </a:p>
        </p:txBody>
      </p:sp>
      <p:sp>
        <p:nvSpPr>
          <p:cNvPr id="23" name="テキスト ボックス 1">
            <a:extLst>
              <a:ext uri="{FF2B5EF4-FFF2-40B4-BE49-F238E27FC236}">
                <a16:creationId xmlns:a16="http://schemas.microsoft.com/office/drawing/2014/main" id="{9B76DB12-20DE-45A2-8664-9AEF4D9E0406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7378469" y="513959"/>
            <a:ext cx="957262" cy="27781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r">
              <a:defRPr/>
            </a:pPr>
            <a:fld id="{35EAE294-2564-4B4A-8916-3947B2BC77BF}" type="slidenum">
              <a:rPr lang="ja-JP" altLang="en-US" sz="1200" b="1" smtClean="0">
                <a:solidFill>
                  <a:srgbClr val="FFFF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pPr algn="r">
                <a:defRPr/>
              </a:pPr>
              <a:t>‹#›</a:t>
            </a:fld>
            <a:r>
              <a:rPr lang="en-US" altLang="ja-JP" sz="1200" b="1" dirty="0">
                <a:solidFill>
                  <a:srgbClr val="FFFF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/50</a:t>
            </a:r>
            <a:endParaRPr lang="ja-JP" altLang="en-US" sz="1200" b="1" dirty="0">
              <a:solidFill>
                <a:srgbClr val="FFFF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0" name="Rectangle 10">
            <a:extLst>
              <a:ext uri="{FF2B5EF4-FFF2-40B4-BE49-F238E27FC236}">
                <a16:creationId xmlns:a16="http://schemas.microsoft.com/office/drawing/2014/main" id="{BB001932-0EC3-4D8D-AAA0-5EBB29AF530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392238" y="6608763"/>
            <a:ext cx="6194425" cy="24606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ja-JP" sz="1000" b="1" i="1" dirty="0">
                <a:latin typeface="Arial" charset="0"/>
                <a:ea typeface="ＭＳ ゴシック" pitchFamily="49" charset="-128"/>
              </a:rPr>
              <a:t>MEMS</a:t>
            </a:r>
            <a:r>
              <a:rPr lang="ja-JP" altLang="en-US" sz="1000" b="1" i="1" dirty="0">
                <a:latin typeface="Arial" charset="0"/>
                <a:ea typeface="ＭＳ ゴシック" pitchFamily="49" charset="-128"/>
              </a:rPr>
              <a:t> </a:t>
            </a:r>
            <a:r>
              <a:rPr lang="en-US" altLang="ja-JP" sz="1000" b="1" i="1" dirty="0">
                <a:latin typeface="Arial" charset="0"/>
                <a:ea typeface="ＭＳ ゴシック" pitchFamily="49" charset="-128"/>
              </a:rPr>
              <a:t>and Micromachining Laboratory, Nagoya University</a:t>
            </a:r>
            <a:r>
              <a:rPr lang="ja-JP" altLang="en-US" sz="1000" b="1" i="1" dirty="0">
                <a:latin typeface="Arial" charset="0"/>
                <a:ea typeface="ＭＳ ゴシック" pitchFamily="49" charset="-128"/>
              </a:rPr>
              <a:t>　</a:t>
            </a:r>
            <a:r>
              <a:rPr lang="en-US" altLang="ja-JP" sz="1000" b="1" i="1" dirty="0">
                <a:latin typeface="Arial" charset="0"/>
                <a:ea typeface="ＭＳ ゴシック" pitchFamily="49" charset="-128"/>
              </a:rPr>
              <a:t> </a:t>
            </a:r>
            <a:r>
              <a:rPr lang="en-US" altLang="ja-JP" sz="1000" b="1" i="1" dirty="0">
                <a:latin typeface="Century Schoolbook" pitchFamily="18" charset="0"/>
                <a:ea typeface="ＭＳ ゴシック" pitchFamily="49" charset="-128"/>
              </a:rPr>
              <a:t>http://mnm.mae.nagoya-u.ac.jp/jp</a:t>
            </a:r>
          </a:p>
        </p:txBody>
      </p:sp>
      <p:pic>
        <p:nvPicPr>
          <p:cNvPr id="1031" name="図 9">
            <a:extLst>
              <a:ext uri="{FF2B5EF4-FFF2-40B4-BE49-F238E27FC236}">
                <a16:creationId xmlns:a16="http://schemas.microsoft.com/office/drawing/2014/main" id="{38EDD27F-6E9A-40C9-BA3A-0FA8D7F76A8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613" y="6456363"/>
            <a:ext cx="1019175" cy="331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7">
            <a:extLst>
              <a:ext uri="{FF2B5EF4-FFF2-40B4-BE49-F238E27FC236}">
                <a16:creationId xmlns:a16="http://schemas.microsoft.com/office/drawing/2014/main" id="{4E697F7C-9658-454E-9424-3338ECC5FBC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438275" y="6594475"/>
            <a:ext cx="5940425" cy="36513"/>
          </a:xfrm>
          <a:prstGeom prst="rect">
            <a:avLst/>
          </a:prstGeom>
          <a:solidFill>
            <a:srgbClr val="006E4F"/>
          </a:solidFill>
          <a:ln>
            <a:noFill/>
          </a:ln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defRPr/>
            </a:pPr>
            <a:endParaRPr lang="ja-JP" altLang="en-US"/>
          </a:p>
        </p:txBody>
      </p:sp>
      <p:pic>
        <p:nvPicPr>
          <p:cNvPr id="1033" name="Picture 7">
            <a:extLst>
              <a:ext uri="{FF2B5EF4-FFF2-40B4-BE49-F238E27FC236}">
                <a16:creationId xmlns:a16="http://schemas.microsoft.com/office/drawing/2014/main" id="{6E03A89F-96C1-4331-BD15-2EBE74BDF31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4588" y="6416675"/>
            <a:ext cx="696912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4776611A-8BE4-4AFA-B739-49C68929147A}"/>
              </a:ext>
            </a:extLst>
          </p:cNvPr>
          <p:cNvSpPr txBox="1"/>
          <p:nvPr userDrawn="1"/>
        </p:nvSpPr>
        <p:spPr>
          <a:xfrm>
            <a:off x="4562453" y="-6400"/>
            <a:ext cx="45720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200" b="1" kern="0" dirty="0">
                <a:solidFill>
                  <a:srgbClr val="FFFF00"/>
                </a:solidFill>
                <a:latin typeface="+mj-lt"/>
                <a:ea typeface="HG丸ｺﾞｼｯｸM-PRO" panose="020F0600000000000000" pitchFamily="50" charset="-128"/>
              </a:rPr>
              <a:t>精密工学会東海支部講習会「ものづくり 実践講座シリーズ」４</a:t>
            </a:r>
            <a:endParaRPr lang="ja-JP" altLang="en-US" sz="1200" b="1" kern="0" dirty="0">
              <a:solidFill>
                <a:srgbClr val="FFFF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094" r:id="rId1"/>
    <p:sldLayoutId id="2147485095" r:id="rId2"/>
    <p:sldLayoutId id="2147485096" r:id="rId3"/>
    <p:sldLayoutId id="2147485097" r:id="rId4"/>
    <p:sldLayoutId id="2147485098" r:id="rId5"/>
    <p:sldLayoutId id="2147485099" r:id="rId6"/>
    <p:sldLayoutId id="2147485100" r:id="rId7"/>
    <p:sldLayoutId id="2147485101" r:id="rId8"/>
    <p:sldLayoutId id="2147485102" r:id="rId9"/>
    <p:sldLayoutId id="2147485103" r:id="rId10"/>
    <p:sldLayoutId id="214748510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HG丸ｺﾞｼｯｸM-PRO" panose="020F0600000000000000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HG丸ｺﾞｼｯｸM-PRO" panose="020F0600000000000000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HG丸ｺﾞｼｯｸM-PRO" panose="020F0600000000000000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HG丸ｺﾞｼｯｸM-PRO" panose="020F0600000000000000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HG丸ｺﾞｼｯｸM-PRO" panose="020F0600000000000000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HG丸ｺﾞｼｯｸM-PRO" panose="020F0600000000000000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HG丸ｺﾞｼｯｸM-PRO" panose="020F0600000000000000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HG丸ｺﾞｼｯｸM-PRO" panose="020F0600000000000000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72DFFD16-3E37-4F64-B371-E32A4A9351A5}"/>
              </a:ext>
            </a:extLst>
          </p:cNvPr>
          <p:cNvSpPr/>
          <p:nvPr/>
        </p:nvSpPr>
        <p:spPr>
          <a:xfrm>
            <a:off x="7749369" y="533400"/>
            <a:ext cx="507979" cy="256432"/>
          </a:xfrm>
          <a:prstGeom prst="rect">
            <a:avLst/>
          </a:prstGeom>
          <a:solidFill>
            <a:srgbClr val="27BA2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630753A6-A0B9-4DA3-8CFB-2D3142001272}"/>
              </a:ext>
            </a:extLst>
          </p:cNvPr>
          <p:cNvSpPr/>
          <p:nvPr/>
        </p:nvSpPr>
        <p:spPr>
          <a:xfrm>
            <a:off x="4633993" y="0"/>
            <a:ext cx="4417017" cy="255722"/>
          </a:xfrm>
          <a:prstGeom prst="rect">
            <a:avLst/>
          </a:prstGeom>
          <a:gradFill flip="none" rotWithShape="1">
            <a:gsLst>
              <a:gs pos="0">
                <a:srgbClr val="018101"/>
              </a:gs>
              <a:gs pos="50000">
                <a:srgbClr val="27BA27">
                  <a:shade val="67500"/>
                  <a:satMod val="115000"/>
                </a:srgbClr>
              </a:gs>
              <a:gs pos="100000">
                <a:srgbClr val="32CA32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">
            <a:extLst>
              <a:ext uri="{FF2B5EF4-FFF2-40B4-BE49-F238E27FC236}">
                <a16:creationId xmlns:a16="http://schemas.microsoft.com/office/drawing/2014/main" id="{533DAD68-4EC0-2992-3AD8-15BD3E4EC7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" y="818974"/>
            <a:ext cx="9144002" cy="6217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179388" eaLnBrk="1" hangingPunct="1">
              <a:spcBef>
                <a:spcPts val="1200"/>
              </a:spcBef>
              <a:tabLst>
                <a:tab pos="1882775" algn="l"/>
              </a:tabLst>
              <a:defRPr/>
            </a:pPr>
            <a:r>
              <a:rPr lang="ja-JP" altLang="en-US" b="1" u="sng" dirty="0">
                <a:solidFill>
                  <a:srgbClr val="0000FF"/>
                </a:solidFill>
                <a:ea typeface="HG丸ｺﾞｼｯｸM-PRO" pitchFamily="50" charset="-128"/>
              </a:rPr>
              <a:t>文章作成，プレゼンテーションの基礎</a:t>
            </a:r>
            <a:endParaRPr lang="en-US" altLang="ja-JP" b="1" u="sng" dirty="0">
              <a:solidFill>
                <a:srgbClr val="0000FF"/>
              </a:solidFill>
              <a:ea typeface="HG丸ｺﾞｼｯｸM-PRO" pitchFamily="50" charset="-128"/>
            </a:endParaRPr>
          </a:p>
          <a:p>
            <a:pPr marL="444500" eaLnBrk="1" hangingPunct="1">
              <a:spcBef>
                <a:spcPts val="1200"/>
              </a:spcBef>
              <a:tabLst>
                <a:tab pos="1882775" algn="l"/>
              </a:tabLst>
              <a:defRPr/>
            </a:pPr>
            <a:r>
              <a:rPr lang="ja-JP" altLang="en-US" sz="2000" b="1" dirty="0">
                <a:ea typeface="HG丸ｺﾞｼｯｸM-PRO" pitchFamily="50" charset="-128"/>
              </a:rPr>
              <a:t>　「伝わる」文章，プレゼンテーションは，文芸や演劇での表現とは違います．必要なのは伝えるべき「内容」と，それを適切に伝える「技術」と「心がけ」です．本講座では，知っているようで意外に知らない，文章やプレゼンテーションの基礎かつ最重要事項を学びます．</a:t>
            </a:r>
            <a:endParaRPr lang="en-US" altLang="ja-JP" sz="2000" b="1" dirty="0">
              <a:ea typeface="HG丸ｺﾞｼｯｸM-PRO" pitchFamily="50" charset="-128"/>
            </a:endParaRPr>
          </a:p>
          <a:p>
            <a:pPr marL="1366838" indent="-922338" eaLnBrk="1" hangingPunct="1">
              <a:spcBef>
                <a:spcPts val="1200"/>
              </a:spcBef>
              <a:tabLst>
                <a:tab pos="1882775" algn="l"/>
              </a:tabLst>
              <a:defRPr/>
            </a:pPr>
            <a:r>
              <a:rPr lang="ja-JP" altLang="en-US" sz="1800" b="1" dirty="0">
                <a:ea typeface="HG丸ｺﾞｼｯｸM-PRO" pitchFamily="50" charset="-128"/>
              </a:rPr>
              <a:t>　</a:t>
            </a:r>
            <a:r>
              <a:rPr lang="en-US" altLang="ja-JP" sz="1800" b="1" dirty="0">
                <a:ea typeface="HG丸ｺﾞｼｯｸM-PRO" pitchFamily="50" charset="-128"/>
              </a:rPr>
              <a:t>【</a:t>
            </a:r>
            <a:r>
              <a:rPr lang="ja-JP" altLang="en-US" sz="1800" b="1" dirty="0">
                <a:ea typeface="HG丸ｺﾞｼｯｸM-PRO" pitchFamily="50" charset="-128"/>
              </a:rPr>
              <a:t>内容</a:t>
            </a:r>
            <a:r>
              <a:rPr lang="en-US" altLang="ja-JP" sz="1800" b="1" dirty="0">
                <a:ea typeface="HG丸ｺﾞｼｯｸM-PRO" pitchFamily="50" charset="-128"/>
              </a:rPr>
              <a:t>】</a:t>
            </a:r>
            <a:r>
              <a:rPr lang="ja-JP" altLang="en-US" sz="1800" b="1" dirty="0">
                <a:ea typeface="HG丸ｺﾞｼｯｸM-PRO" pitchFamily="50" charset="-128"/>
              </a:rPr>
              <a:t>文章作成・プレゼンテーションの最重要事項，レイヤー構造とは？，</a:t>
            </a:r>
            <a:br>
              <a:rPr lang="en-US" altLang="ja-JP" sz="1800" b="1" dirty="0">
                <a:ea typeface="HG丸ｺﾞｼｯｸM-PRO" pitchFamily="50" charset="-128"/>
              </a:rPr>
            </a:br>
            <a:r>
              <a:rPr lang="ja-JP" altLang="en-US" sz="1800" b="1" dirty="0">
                <a:ea typeface="HG丸ｺﾞｼｯｸM-PRO" pitchFamily="50" charset="-128"/>
              </a:rPr>
              <a:t>　文字・記号の意味付け，文章の表記法，発表時間，「が」問題</a:t>
            </a:r>
            <a:endParaRPr lang="en-US" altLang="ja-JP" sz="1800" b="1" dirty="0">
              <a:ea typeface="HG丸ｺﾞｼｯｸM-PRO" pitchFamily="50" charset="-128"/>
            </a:endParaRPr>
          </a:p>
          <a:p>
            <a:pPr marL="179388" marR="0" lvl="0" indent="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82775" algn="l"/>
              </a:tabLst>
              <a:defRPr/>
            </a:pPr>
            <a:r>
              <a:rPr kumimoji="1" lang="ja-JP" altLang="en-US" sz="2400" b="1" i="0" u="sng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HG丸ｺﾞｼｯｸM-PRO" pitchFamily="50" charset="-128"/>
                <a:cs typeface="+mn-cs"/>
              </a:rPr>
              <a:t>リモート時代のプレゼンテーション</a:t>
            </a:r>
            <a:endParaRPr kumimoji="1" lang="en-US" altLang="ja-JP" sz="2400" b="1" i="0" u="sng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 panose="02020603050405020304" pitchFamily="18" charset="0"/>
              <a:ea typeface="HG丸ｺﾞｼｯｸM-PRO" pitchFamily="50" charset="-128"/>
              <a:cs typeface="+mn-cs"/>
            </a:endParaRPr>
          </a:p>
          <a:p>
            <a:pPr marL="444500" marR="0" lvl="0" indent="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82775" algn="l"/>
                <a:tab pos="8699500" algn="l"/>
              </a:tabLst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HG丸ｺﾞｼｯｸM-PRO" pitchFamily="50" charset="-128"/>
                <a:cs typeface="+mn-cs"/>
              </a:rPr>
              <a:t>　コロナ禍で一気に普及したリモート環境は，</a:t>
            </a:r>
            <a:b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HG丸ｺﾞｼｯｸM-PRO" pitchFamily="50" charset="-128"/>
                <a:cs typeface="+mn-cs"/>
              </a:rPr>
            </a:b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HG丸ｺﾞｼｯｸM-PRO" pitchFamily="50" charset="-128"/>
                <a:cs typeface="+mn-cs"/>
              </a:rPr>
              <a:t>パンデミックが終息しても，元に戻ることはあ</a:t>
            </a:r>
            <a:b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HG丸ｺﾞｼｯｸM-PRO" pitchFamily="50" charset="-128"/>
                <a:cs typeface="+mn-cs"/>
              </a:rPr>
            </a:b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HG丸ｺﾞｼｯｸM-PRO" pitchFamily="50" charset="-128"/>
                <a:cs typeface="+mn-cs"/>
              </a:rPr>
              <a:t>りません．今後ますます重要性の増すリモート，</a:t>
            </a:r>
            <a:b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HG丸ｺﾞｼｯｸM-PRO" pitchFamily="50" charset="-128"/>
                <a:cs typeface="+mn-cs"/>
              </a:rPr>
            </a:b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HG丸ｺﾞｼｯｸM-PRO" pitchFamily="50" charset="-128"/>
                <a:cs typeface="+mn-cs"/>
              </a:rPr>
              <a:t>ハイブリッドによるプレゼンテーションの注意</a:t>
            </a:r>
            <a:b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HG丸ｺﾞｼｯｸM-PRO" pitchFamily="50" charset="-128"/>
                <a:cs typeface="+mn-cs"/>
              </a:rPr>
            </a:b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HG丸ｺﾞｼｯｸM-PRO" pitchFamily="50" charset="-128"/>
                <a:cs typeface="+mn-cs"/>
              </a:rPr>
              <a:t>点，勘どころを実習を交えて解説します．</a:t>
            </a:r>
            <a:endParaRPr kumimoji="1" lang="en-US" altLang="ja-JP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HG丸ｺﾞｼｯｸM-PRO" pitchFamily="50" charset="-128"/>
              <a:cs typeface="+mn-cs"/>
            </a:endParaRPr>
          </a:p>
          <a:p>
            <a:pPr marL="1614488" marR="0" lvl="0" indent="-1169988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82775" algn="l"/>
                <a:tab pos="8699500" algn="l"/>
              </a:tabLst>
              <a:defRPr/>
            </a:pP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HG丸ｺﾞｼｯｸM-PRO" pitchFamily="50" charset="-128"/>
                <a:cs typeface="+mn-cs"/>
              </a:rPr>
              <a:t>　</a:t>
            </a:r>
            <a:r>
              <a:rPr kumimoji="1" lang="en-US" altLang="ja-JP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HG丸ｺﾞｼｯｸM-PRO" pitchFamily="50" charset="-128"/>
                <a:cs typeface="+mn-cs"/>
              </a:rPr>
              <a:t>【</a:t>
            </a: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HG丸ｺﾞｼｯｸM-PRO" pitchFamily="50" charset="-128"/>
                <a:cs typeface="+mn-cs"/>
              </a:rPr>
              <a:t>内容</a:t>
            </a:r>
            <a:r>
              <a:rPr kumimoji="1" lang="en-US" altLang="ja-JP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HG丸ｺﾞｼｯｸM-PRO" pitchFamily="50" charset="-128"/>
                <a:cs typeface="+mn-cs"/>
              </a:rPr>
              <a:t>】</a:t>
            </a: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HG丸ｺﾞｼｯｸM-PRO" pitchFamily="50" charset="-128"/>
                <a:cs typeface="+mn-cs"/>
              </a:rPr>
              <a:t>リモート環境・機器，リモート用スライド</a:t>
            </a:r>
            <a:br>
              <a:rPr kumimoji="1" lang="en-US" altLang="ja-JP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HG丸ｺﾞｼｯｸM-PRO" pitchFamily="50" charset="-128"/>
                <a:cs typeface="+mn-cs"/>
              </a:rPr>
            </a:b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HG丸ｺﾞｼｯｸM-PRO" pitchFamily="50" charset="-128"/>
                <a:cs typeface="+mn-cs"/>
              </a:rPr>
              <a:t>作成上の注意，オンライン発表上での見え</a:t>
            </a:r>
            <a:br>
              <a:rPr kumimoji="1" lang="en-US" altLang="ja-JP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HG丸ｺﾞｼｯｸM-PRO" pitchFamily="50" charset="-128"/>
                <a:cs typeface="+mn-cs"/>
              </a:rPr>
            </a:b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HG丸ｺﾞｼｯｸM-PRO" pitchFamily="50" charset="-128"/>
                <a:cs typeface="+mn-cs"/>
              </a:rPr>
              <a:t>方，注意点</a:t>
            </a:r>
          </a:p>
          <a:p>
            <a:pPr marL="1462088" indent="-1017588" eaLnBrk="1" hangingPunct="1">
              <a:spcBef>
                <a:spcPts val="1200"/>
              </a:spcBef>
              <a:tabLst>
                <a:tab pos="1882775" algn="l"/>
              </a:tabLst>
              <a:defRPr/>
            </a:pPr>
            <a:endParaRPr lang="en-US" altLang="ja-JP" sz="2000" b="1" dirty="0">
              <a:ea typeface="HG丸ｺﾞｼｯｸM-PRO" pitchFamily="50" charset="-128"/>
            </a:endParaRPr>
          </a:p>
        </p:txBody>
      </p:sp>
      <p:sp>
        <p:nvSpPr>
          <p:cNvPr id="14" name="テキスト ボックス 1">
            <a:extLst>
              <a:ext uri="{FF2B5EF4-FFF2-40B4-BE49-F238E27FC236}">
                <a16:creationId xmlns:a16="http://schemas.microsoft.com/office/drawing/2014/main" id="{5FC6E960-875B-4E34-922A-980C975A03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" y="-4335"/>
            <a:ext cx="9144001" cy="8463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lvl="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800" b="1" kern="0" dirty="0">
                <a:solidFill>
                  <a:srgbClr val="FFFF00"/>
                </a:solidFill>
                <a:latin typeface="+mj-lt"/>
                <a:ea typeface="HG丸ｺﾞｼｯｸM-PRO" panose="020F0600000000000000" pitchFamily="50" charset="-128"/>
              </a:rPr>
              <a:t>「伝える技術」</a:t>
            </a:r>
            <a:endParaRPr lang="en-US" altLang="ja-JP" sz="2800" b="1" kern="0" dirty="0">
              <a:solidFill>
                <a:srgbClr val="FFFF00"/>
              </a:solidFill>
              <a:latin typeface="+mj-lt"/>
              <a:ea typeface="HG丸ｺﾞｼｯｸM-PRO" panose="020F0600000000000000" pitchFamily="50" charset="-128"/>
            </a:endParaRPr>
          </a:p>
          <a:p>
            <a:pPr lvl="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100" b="1" kern="0" dirty="0">
                <a:solidFill>
                  <a:srgbClr val="FFFF00"/>
                </a:solidFill>
                <a:latin typeface="+mj-lt"/>
                <a:ea typeface="HG丸ｺﾞｼｯｸM-PRO" panose="020F0600000000000000" pitchFamily="50" charset="-128"/>
              </a:rPr>
              <a:t>　～リモート時代のプレゼンテーション，ツールに頼らない真のスキル～</a:t>
            </a:r>
          </a:p>
        </p:txBody>
      </p:sp>
      <p:pic>
        <p:nvPicPr>
          <p:cNvPr id="15" name="Picture 4">
            <a:extLst>
              <a:ext uri="{FF2B5EF4-FFF2-40B4-BE49-F238E27FC236}">
                <a16:creationId xmlns:a16="http://schemas.microsoft.com/office/drawing/2014/main" id="{FF9CC74B-CA2E-2086-47D4-7FBB82BBC0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5455" y="4040282"/>
            <a:ext cx="2733993" cy="20500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66438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">
      <a:majorFont>
        <a:latin typeface="Arial"/>
        <a:ea typeface="HG丸ｺﾞｼｯｸM-PRO"/>
        <a:cs typeface=""/>
      </a:majorFont>
      <a:minorFont>
        <a:latin typeface="Arial"/>
        <a:ea typeface="HG丸ｺﾞｼｯｸM-PRO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EFA428636623524CBA9539E9A039E655" ma:contentTypeVersion="14" ma:contentTypeDescription="新しいドキュメントを作成します。" ma:contentTypeScope="" ma:versionID="345fc25df54d7af6c03e4531fbcac63b">
  <xsd:schema xmlns:xsd="http://www.w3.org/2001/XMLSchema" xmlns:xs="http://www.w3.org/2001/XMLSchema" xmlns:p="http://schemas.microsoft.com/office/2006/metadata/properties" xmlns:ns3="da8d9dc8-55e1-485c-8765-d39a19b3044e" xmlns:ns4="5a35ca98-1519-4fa5-a30f-db49f3fde435" targetNamespace="http://schemas.microsoft.com/office/2006/metadata/properties" ma:root="true" ma:fieldsID="2784b2d3bdd41ae052ccb9612f0866fa" ns3:_="" ns4:_="">
    <xsd:import namespace="da8d9dc8-55e1-485c-8765-d39a19b3044e"/>
    <xsd:import namespace="5a35ca98-1519-4fa5-a30f-db49f3fde435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DateTaken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  <xsd:element ref="ns4:MediaServiceLocation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a8d9dc8-55e1-485c-8765-d39a19b3044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共有のヒントのハッシュ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35ca98-1519-4fa5-a30f-db49f3fde43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2155924-6048-4244-9562-7045B61883D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D3A079D-6CA1-418C-BF75-B3707784D789}">
  <ds:schemaRefs>
    <ds:schemaRef ds:uri="http://schemas.microsoft.com/office/infopath/2007/PartnerControls"/>
    <ds:schemaRef ds:uri="http://schemas.microsoft.com/office/2006/documentManagement/types"/>
    <ds:schemaRef ds:uri="da8d9dc8-55e1-485c-8765-d39a19b3044e"/>
    <ds:schemaRef ds:uri="5a35ca98-1519-4fa5-a30f-db49f3fde435"/>
    <ds:schemaRef ds:uri="http://www.w3.org/XML/1998/namespace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purl.org/dc/dcmitype/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525AD70B-0DB7-42C7-89F2-9AC1A994618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a8d9dc8-55e1-485c-8765-d39a19b3044e"/>
    <ds:schemaRef ds:uri="5a35ca98-1519-4fa5-a30f-db49f3fde43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25271</TotalTime>
  <Words>209</Words>
  <Application>Microsoft Office PowerPoint</Application>
  <PresentationFormat>画面に合わせる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HG丸ｺﾞｼｯｸM-PRO</vt:lpstr>
      <vt:lpstr>Arial</vt:lpstr>
      <vt:lpstr>Century Schoolbook</vt:lpstr>
      <vt:lpstr>Times New Roman</vt:lpstr>
      <vt:lpstr>Office ​​テーマ</vt:lpstr>
      <vt:lpstr>PowerPoint プレゼンテーション</vt:lpstr>
    </vt:vector>
  </TitlesOfParts>
  <Company>Tokyo Tech.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Seiichi Hata</dc:creator>
  <cp:lastModifiedBy>秦 誠一</cp:lastModifiedBy>
  <cp:revision>969</cp:revision>
  <cp:lastPrinted>2012-10-03T22:59:06Z</cp:lastPrinted>
  <dcterms:created xsi:type="dcterms:W3CDTF">2004-03-22T11:52:59Z</dcterms:created>
  <dcterms:modified xsi:type="dcterms:W3CDTF">2022-05-30T00:26:18Z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0x010100EFA428636623524CBA9539E9A039E655</vt:lpwstr>
  </property>
</Properties>
</file>