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5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4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8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92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4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9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0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47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8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8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9534-8BC0-4E10-8DF8-86E082636898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0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5719C-D781-0DE9-B196-A170A422E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2" y="4064683"/>
            <a:ext cx="2123775" cy="148366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2"/>
            <a:ext cx="9144000" cy="1516719"/>
          </a:xfrm>
          <a:prstGeom prst="rect">
            <a:avLst/>
          </a:prstGeom>
          <a:gradFill>
            <a:gsLst>
              <a:gs pos="30000">
                <a:srgbClr val="007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5954" y="171019"/>
            <a:ext cx="84980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kern="1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「形状記憶材料で</a:t>
            </a:r>
            <a:r>
              <a:rPr lang="ja-JP" altLang="en-US" sz="32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学ぶ材料力学とその応用</a:t>
            </a:r>
            <a:r>
              <a:rPr lang="ja-JP" altLang="en-US" sz="3200" kern="1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」　</a:t>
            </a:r>
            <a:endParaRPr lang="en-US" altLang="ja-JP" sz="3200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ja-JP" altLang="en-US" sz="2000" kern="1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～</a:t>
            </a:r>
            <a:r>
              <a:rPr lang="ja-JP" altLang="en-US" sz="20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材料力学と機械的性質評価方法</a:t>
            </a:r>
            <a:r>
              <a:rPr lang="ja-JP" altLang="en-US" sz="2000" kern="1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について形状記憶材料を通して</a:t>
            </a:r>
            <a:r>
              <a:rPr lang="ja-JP" altLang="en-US" sz="2000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体感～</a:t>
            </a:r>
            <a:endParaRPr lang="ja-JP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1012" y="1183991"/>
            <a:ext cx="8304232" cy="261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形状記憶材料は，医療，産業，航空宇宙などあらゆる分野において応用されている</a:t>
            </a:r>
            <a:endParaRPr lang="en-US" altLang="ja-JP" sz="17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加熱などの温度変化に伴いユニークな変形特性を示すおもしろい材料でる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普通鋼とは異なる特性の形状記憶材料を用いて材料</a:t>
            </a:r>
            <a:r>
              <a:rPr lang="ja-JP" altLang="en-US" sz="17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力学の基礎および機械的性質の</a:t>
            </a: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評価方法</a:t>
            </a: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を学ぶ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 dirty="0">
                <a:latin typeface="+mj-ea"/>
                <a:ea typeface="+mj-ea"/>
                <a:cs typeface="Times New Roman" panose="02020603050405020304" pitchFamily="18" charset="0"/>
              </a:rPr>
              <a:t>テーマ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・材料力学の基礎および機械的性質の評価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・形状記憶材料の特性および評価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・種々の形状記憶材料の基本特性の体験と実際の機械的性質の評価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03527D-0BEA-4E39-9DAE-8A04B822F381}"/>
              </a:ext>
            </a:extLst>
          </p:cNvPr>
          <p:cNvSpPr txBox="1"/>
          <p:nvPr/>
        </p:nvSpPr>
        <p:spPr>
          <a:xfrm>
            <a:off x="4937734" y="6259846"/>
            <a:ext cx="4033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>
                <a:latin typeface="+mj-ea"/>
                <a:ea typeface="+mj-ea"/>
                <a:cs typeface="Times New Roman" panose="02020603050405020304" pitchFamily="18" charset="0"/>
              </a:rPr>
              <a:t>形状記憶材料の体験と機械的特性評価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C93822-67CB-46EB-9492-655969E752E4}"/>
              </a:ext>
            </a:extLst>
          </p:cNvPr>
          <p:cNvSpPr txBox="1"/>
          <p:nvPr/>
        </p:nvSpPr>
        <p:spPr>
          <a:xfrm>
            <a:off x="149241" y="6259846"/>
            <a:ext cx="4355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/>
              <a:t>材料力学の基礎と機械的特性の評価方法</a:t>
            </a:r>
            <a:endParaRPr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0C752F8-27BD-42E7-AC02-DAA18AC82C8E}"/>
              </a:ext>
            </a:extLst>
          </p:cNvPr>
          <p:cNvSpPr/>
          <p:nvPr/>
        </p:nvSpPr>
        <p:spPr>
          <a:xfrm>
            <a:off x="198782" y="3932582"/>
            <a:ext cx="4256270" cy="2736575"/>
          </a:xfrm>
          <a:prstGeom prst="roundRect">
            <a:avLst>
              <a:gd name="adj" fmla="val 119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FE4CA11-0E27-4F13-8822-1B09E9B95B26}"/>
              </a:ext>
            </a:extLst>
          </p:cNvPr>
          <p:cNvSpPr/>
          <p:nvPr/>
        </p:nvSpPr>
        <p:spPr>
          <a:xfrm>
            <a:off x="4910201" y="3932581"/>
            <a:ext cx="4104435" cy="2736575"/>
          </a:xfrm>
          <a:prstGeom prst="roundRect">
            <a:avLst>
              <a:gd name="adj" fmla="val 119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9F904-AFB1-F231-37A9-2C83ECD2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76" y="4128184"/>
            <a:ext cx="588374" cy="1356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15A800-258F-92A4-61AD-DBBB6458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259" y="4015627"/>
            <a:ext cx="1781333" cy="215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D660FF-846C-A835-A4A1-22D60A047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13313" y="5130759"/>
            <a:ext cx="705124" cy="1576812"/>
          </a:xfrm>
          <a:prstGeom prst="rect">
            <a:avLst/>
          </a:prstGeom>
        </p:spPr>
      </p:pic>
      <p:pic>
        <p:nvPicPr>
          <p:cNvPr id="8" name="Picture 7" descr="A black metal spring on graph paper&#10;&#10;Description automatically generated with medium confidence">
            <a:extLst>
              <a:ext uri="{FF2B5EF4-FFF2-40B4-BE49-F238E27FC236}">
                <a16:creationId xmlns:a16="http://schemas.microsoft.com/office/drawing/2014/main" id="{9E211B90-67C9-DE7F-BE49-CBE8F82B89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7" t="37252" r="33290" b="46885"/>
          <a:stretch/>
        </p:blipFill>
        <p:spPr>
          <a:xfrm>
            <a:off x="5000819" y="4687948"/>
            <a:ext cx="1000539" cy="294047"/>
          </a:xfrm>
          <a:prstGeom prst="rect">
            <a:avLst/>
          </a:prstGeom>
        </p:spPr>
      </p:pic>
      <p:pic>
        <p:nvPicPr>
          <p:cNvPr id="12" name="Picture 11" descr="A picture containing text, handwriting, font, typography&#10;&#10;Description automatically generated">
            <a:extLst>
              <a:ext uri="{FF2B5EF4-FFF2-40B4-BE49-F238E27FC236}">
                <a16:creationId xmlns:a16="http://schemas.microsoft.com/office/drawing/2014/main" id="{E59B3BA1-974E-6FDC-D269-3EFAB043DD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0082" r="6650" b="41188"/>
          <a:stretch/>
        </p:blipFill>
        <p:spPr>
          <a:xfrm>
            <a:off x="5031445" y="4217756"/>
            <a:ext cx="3624470" cy="37096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D7136803-DA69-768F-A70A-297A13D192CD}"/>
              </a:ext>
            </a:extLst>
          </p:cNvPr>
          <p:cNvSpPr/>
          <p:nvPr/>
        </p:nvSpPr>
        <p:spPr>
          <a:xfrm rot="9907384">
            <a:off x="6048558" y="4644458"/>
            <a:ext cx="723808" cy="1898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2F4D6-DF6A-FD23-C026-0796980D22D8}"/>
              </a:ext>
            </a:extLst>
          </p:cNvPr>
          <p:cNvSpPr txBox="1"/>
          <p:nvPr/>
        </p:nvSpPr>
        <p:spPr>
          <a:xfrm>
            <a:off x="6756279" y="459700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加熱により形状変化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DC8E6-6DD8-8784-084C-CA56AC307BA1}"/>
              </a:ext>
            </a:extLst>
          </p:cNvPr>
          <p:cNvSpPr txBox="1"/>
          <p:nvPr/>
        </p:nvSpPr>
        <p:spPr>
          <a:xfrm>
            <a:off x="4966913" y="39790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形状記憶合金ばね</a:t>
            </a:r>
          </a:p>
        </p:txBody>
      </p:sp>
      <p:pic>
        <p:nvPicPr>
          <p:cNvPr id="18" name="図 5">
            <a:extLst>
              <a:ext uri="{FF2B5EF4-FFF2-40B4-BE49-F238E27FC236}">
                <a16:creationId xmlns:a16="http://schemas.microsoft.com/office/drawing/2014/main" id="{21A832B7-7596-1BF9-D3A2-1963160BF1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755" t="43473" r="29590" b="31954"/>
          <a:stretch/>
        </p:blipFill>
        <p:spPr>
          <a:xfrm>
            <a:off x="7469543" y="5083573"/>
            <a:ext cx="1495553" cy="8181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5E49FC-4037-732E-287F-BA4C3778FAC9}"/>
              </a:ext>
            </a:extLst>
          </p:cNvPr>
          <p:cNvSpPr txBox="1"/>
          <p:nvPr/>
        </p:nvSpPr>
        <p:spPr>
          <a:xfrm>
            <a:off x="7490197" y="5873933"/>
            <a:ext cx="145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100" dirty="0"/>
              <a:t>二軸同期型回転曲げ</a:t>
            </a:r>
          </a:p>
          <a:p>
            <a:r>
              <a:rPr lang="en-JP" sz="1100" dirty="0"/>
              <a:t>疲労試験</a:t>
            </a:r>
          </a:p>
        </p:txBody>
      </p:sp>
      <p:pic>
        <p:nvPicPr>
          <p:cNvPr id="21" name="Picture 20" descr="A picture containing machine, home appliance, indoor, medical equipment&#10;&#10;Description automatically generated">
            <a:extLst>
              <a:ext uri="{FF2B5EF4-FFF2-40B4-BE49-F238E27FC236}">
                <a16:creationId xmlns:a16="http://schemas.microsoft.com/office/drawing/2014/main" id="{E8B449A8-4C79-3BCD-7C7F-58105D98E8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2" t="12934" r="32078" b="21651"/>
          <a:stretch/>
        </p:blipFill>
        <p:spPr>
          <a:xfrm rot="5400000">
            <a:off x="6348351" y="4864938"/>
            <a:ext cx="815857" cy="12747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C6600-8449-7F51-57C2-A28099118F01}"/>
              </a:ext>
            </a:extLst>
          </p:cNvPr>
          <p:cNvSpPr txBox="1"/>
          <p:nvPr/>
        </p:nvSpPr>
        <p:spPr>
          <a:xfrm>
            <a:off x="6215162" y="5873934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050" dirty="0"/>
              <a:t>恒温槽を用いた</a:t>
            </a:r>
          </a:p>
          <a:p>
            <a:r>
              <a:rPr lang="en-JP" sz="1050" dirty="0"/>
              <a:t>引張試験</a:t>
            </a:r>
          </a:p>
        </p:txBody>
      </p:sp>
      <p:pic>
        <p:nvPicPr>
          <p:cNvPr id="29" name="図 2">
            <a:extLst>
              <a:ext uri="{FF2B5EF4-FFF2-40B4-BE49-F238E27FC236}">
                <a16:creationId xmlns:a16="http://schemas.microsoft.com/office/drawing/2014/main" id="{A3B50C17-EE08-63C3-652C-9F00AFDD3C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409" t="31797" r="11068"/>
          <a:stretch/>
        </p:blipFill>
        <p:spPr>
          <a:xfrm>
            <a:off x="5056639" y="5084116"/>
            <a:ext cx="993693" cy="8418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8545626-F378-94D4-098E-4832F053A150}"/>
              </a:ext>
            </a:extLst>
          </p:cNvPr>
          <p:cNvSpPr txBox="1"/>
          <p:nvPr/>
        </p:nvSpPr>
        <p:spPr>
          <a:xfrm>
            <a:off x="4967487" y="584616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050" dirty="0"/>
              <a:t>形状記憶ポリマー</a:t>
            </a:r>
          </a:p>
          <a:p>
            <a:r>
              <a:rPr lang="en-JP" sz="1050" dirty="0"/>
              <a:t>の造形</a:t>
            </a: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82B3ED2A-BD87-85C7-2634-D1474116A587}"/>
              </a:ext>
            </a:extLst>
          </p:cNvPr>
          <p:cNvSpPr>
            <a:spLocks noChangeAspect="1"/>
          </p:cNvSpPr>
          <p:nvPr/>
        </p:nvSpPr>
        <p:spPr>
          <a:xfrm>
            <a:off x="4392399" y="5093128"/>
            <a:ext cx="580455" cy="580455"/>
          </a:xfrm>
          <a:prstGeom prst="plus">
            <a:avLst>
              <a:gd name="adj" fmla="val 35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EF6194-73DA-7BBC-2B66-1D3FA695DA45}"/>
              </a:ext>
            </a:extLst>
          </p:cNvPr>
          <p:cNvSpPr txBox="1"/>
          <p:nvPr/>
        </p:nvSpPr>
        <p:spPr>
          <a:xfrm>
            <a:off x="4361098" y="4690585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座学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33DBFD-CA27-D22C-8671-F671747A2CB2}"/>
              </a:ext>
            </a:extLst>
          </p:cNvPr>
          <p:cNvSpPr txBox="1"/>
          <p:nvPr/>
        </p:nvSpPr>
        <p:spPr>
          <a:xfrm>
            <a:off x="4365732" y="5717567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体験</a:t>
            </a:r>
          </a:p>
        </p:txBody>
      </p:sp>
    </p:spTree>
    <p:extLst>
      <p:ext uri="{BB962C8B-B14F-4D97-AF65-F5344CB8AC3E}">
        <p14:creationId xmlns:p14="http://schemas.microsoft.com/office/powerpoint/2010/main" val="335037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154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UNKNOWN</dc:creator>
  <cp:lastModifiedBy>精密工学会 東海支部</cp:lastModifiedBy>
  <cp:revision>29</cp:revision>
  <dcterms:created xsi:type="dcterms:W3CDTF">2015-06-07T21:52:58Z</dcterms:created>
  <dcterms:modified xsi:type="dcterms:W3CDTF">2023-06-09T05:05:47Z</dcterms:modified>
</cp:coreProperties>
</file>