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8"/>
    <p:restoredTop sz="96384" autoAdjust="0"/>
  </p:normalViewPr>
  <p:slideViewPr>
    <p:cSldViewPr>
      <p:cViewPr varScale="1">
        <p:scale>
          <a:sx n="128" d="100"/>
          <a:sy n="128" d="100"/>
        </p:scale>
        <p:origin x="19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E23F-720D-4393-BF7D-B0AED6E3C7F1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E23F-720D-4393-BF7D-B0AED6E3C7F1}" type="datetimeFigureOut">
              <a:rPr kumimoji="1" lang="ja-JP" altLang="en-US" smtClean="0"/>
              <a:pPr/>
              <a:t>2024/5/11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3D5C-4E0E-4D9F-B635-8D35CD8712C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FB95A903-0ADC-0AD2-DF11-351101051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94" y="1911436"/>
            <a:ext cx="4061149" cy="32795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テキスト ボックス 3"/>
          <p:cNvSpPr txBox="1"/>
          <p:nvPr/>
        </p:nvSpPr>
        <p:spPr>
          <a:xfrm>
            <a:off x="0" y="764704"/>
            <a:ext cx="9144000" cy="118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Wingdings" pitchFamily="2" charset="2"/>
              <a:buChar char="ü"/>
            </a:pPr>
            <a:r>
              <a:rPr lang="ja-JP" altLang="ja-JP" sz="1600" dirty="0">
                <a:latin typeface="Arial" pitchFamily="34" charset="0"/>
                <a:cs typeface="Arial" pitchFamily="34" charset="0"/>
              </a:rPr>
              <a:t>実践的実習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で無線通信に</a:t>
            </a:r>
            <a:r>
              <a:rPr lang="ja-JP" altLang="en-US" sz="1600">
                <a:latin typeface="Arial" pitchFamily="34" charset="0"/>
                <a:cs typeface="Arial" pitchFamily="34" charset="0"/>
              </a:rPr>
              <a:t>よる</a:t>
            </a:r>
            <a:r>
              <a:rPr lang="ja-JP" altLang="ja-JP" sz="1600">
                <a:latin typeface="Arial" pitchFamily="34" charset="0"/>
                <a:cs typeface="Arial" pitchFamily="34" charset="0"/>
              </a:rPr>
              <a:t>デジタル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計測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から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モータ制御の基礎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までを体得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lnSpc>
                <a:spcPct val="110000"/>
              </a:lnSpc>
              <a:buFont typeface="Wingdings" pitchFamily="2" charset="2"/>
              <a:buChar char="ü"/>
            </a:pPr>
            <a:r>
              <a:rPr lang="ja-JP" altLang="en-US" sz="1600" dirty="0">
                <a:latin typeface="Arial" pitchFamily="34" charset="0"/>
                <a:cs typeface="Arial" pitchFamily="34" charset="0"/>
              </a:rPr>
              <a:t>マイコンボード（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ESP32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）、エクセルマクロ（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PC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）、無料で利用可能な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開発環境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（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Arduino IDE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）を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利用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marL="176213" indent="-176213">
              <a:lnSpc>
                <a:spcPct val="110000"/>
              </a:lnSpc>
              <a:buFont typeface="Wingdings" pitchFamily="2" charset="2"/>
              <a:buChar char="ü"/>
            </a:pPr>
            <a:r>
              <a:rPr lang="ja-JP" altLang="en-US" sz="1600" dirty="0">
                <a:latin typeface="Arial" pitchFamily="34" charset="0"/>
                <a:cs typeface="Arial" pitchFamily="34" charset="0"/>
              </a:rPr>
              <a:t>マイコンボード，開発環境，加速度計，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エンコーダフィードバック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・</a:t>
            </a:r>
            <a:r>
              <a:rPr lang="en-US" altLang="ja-JP" sz="1600" dirty="0">
                <a:latin typeface="Arial" pitchFamily="34" charset="0"/>
                <a:cs typeface="Arial" pitchFamily="34" charset="0"/>
              </a:rPr>
              <a:t>PWM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駆動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サーボモータ</a:t>
            </a:r>
            <a:r>
              <a:rPr lang="ja-JP" altLang="en-US" sz="1600" dirty="0">
                <a:latin typeface="Arial" pitchFamily="34" charset="0"/>
                <a:cs typeface="Arial" pitchFamily="34" charset="0"/>
              </a:rPr>
              <a:t>、サンプルプログラム、解説資料等</a:t>
            </a:r>
            <a:r>
              <a:rPr lang="ja-JP" altLang="ja-JP" sz="1600" dirty="0">
                <a:latin typeface="Arial" pitchFamily="34" charset="0"/>
                <a:cs typeface="Arial" pitchFamily="34" charset="0"/>
              </a:rPr>
              <a:t>をプレゼント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5028" y="5034083"/>
            <a:ext cx="40611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/>
            <a:r>
              <a:rPr lang="ja-JP" altLang="en-US" sz="1400" dirty="0">
                <a:latin typeface="+mn-ea"/>
              </a:rPr>
              <a:t>・各自がマイコンボードを用いた無線通信デジタル計測・解析を体験</a:t>
            </a:r>
            <a:endParaRPr lang="en-US" altLang="ja-JP" sz="1400" dirty="0">
              <a:latin typeface="+mn-ea"/>
            </a:endParaRPr>
          </a:p>
          <a:p>
            <a:pPr marL="87313" indent="-87313"/>
            <a:r>
              <a:rPr lang="ja-JP" altLang="en-US" sz="1400" dirty="0">
                <a:latin typeface="+mn-ea"/>
              </a:rPr>
              <a:t>・</a:t>
            </a:r>
            <a:r>
              <a:rPr lang="ja-JP" altLang="ja-JP" sz="1400" dirty="0">
                <a:latin typeface="+mn-ea"/>
              </a:rPr>
              <a:t>サーボモータ</a:t>
            </a:r>
            <a:r>
              <a:rPr lang="ja-JP" altLang="en-US" sz="1400" dirty="0">
                <a:latin typeface="+mn-ea"/>
              </a:rPr>
              <a:t>を完成させ，エンコーダ・</a:t>
            </a:r>
            <a:r>
              <a:rPr lang="en-US" altLang="ja-JP" sz="1400" dirty="0">
                <a:latin typeface="+mn-ea"/>
              </a:rPr>
              <a:t> PWM</a:t>
            </a:r>
            <a:r>
              <a:rPr lang="ja-JP" altLang="en-US" sz="1400" dirty="0">
                <a:latin typeface="+mn-ea"/>
              </a:rPr>
              <a:t>によるフィードバック制御，ゲイン調整，不安定振動等を体験</a:t>
            </a:r>
            <a:endParaRPr lang="ja-JP" altLang="ja-JP" sz="1400" dirty="0">
              <a:latin typeface="+mn-ea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75325" y="5207058"/>
            <a:ext cx="1803083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>
            <a:spAutoFit/>
          </a:bodyPr>
          <a:lstStyle/>
          <a:p>
            <a:r>
              <a:rPr lang="en-US" altLang="ja-JP" sz="1400" dirty="0">
                <a:latin typeface="+mn-ea"/>
              </a:rPr>
              <a:t>USB</a:t>
            </a:r>
            <a:r>
              <a:rPr lang="ja-JP" altLang="ja-JP" sz="1400" dirty="0">
                <a:latin typeface="+mn-ea"/>
              </a:rPr>
              <a:t>接続した</a:t>
            </a:r>
            <a:r>
              <a:rPr lang="en-US" altLang="ja-JP" sz="1400" dirty="0">
                <a:latin typeface="+mn-ea"/>
              </a:rPr>
              <a:t>PC</a:t>
            </a:r>
            <a:r>
              <a:rPr lang="ja-JP" altLang="en-US" sz="1400" dirty="0">
                <a:latin typeface="+mn-ea"/>
              </a:rPr>
              <a:t>上で計測・解析・制御</a:t>
            </a:r>
            <a:r>
              <a:rPr lang="ja-JP" altLang="ja-JP" sz="1400" dirty="0">
                <a:latin typeface="+mn-ea"/>
              </a:rPr>
              <a:t>プログラム</a:t>
            </a:r>
            <a:r>
              <a:rPr lang="ja-JP" altLang="en-US" sz="1400" dirty="0">
                <a:latin typeface="+mn-ea"/>
              </a:rPr>
              <a:t>の開発</a:t>
            </a:r>
            <a:r>
              <a:rPr lang="ja-JP" altLang="ja-JP" sz="1400" dirty="0">
                <a:latin typeface="+mn-ea"/>
              </a:rPr>
              <a:t>・書込み・デバック</a:t>
            </a:r>
            <a:r>
              <a:rPr lang="ja-JP" altLang="en-US" sz="1400" dirty="0">
                <a:latin typeface="+mn-ea"/>
              </a:rPr>
              <a:t>を体験</a:t>
            </a:r>
            <a:endParaRPr lang="en-US" altLang="ja-JP" sz="1400" dirty="0">
              <a:latin typeface="+mn-ea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156176" y="6218148"/>
            <a:ext cx="2987823" cy="523220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ja-JP" altLang="en-US" sz="1400" dirty="0">
                <a:latin typeface="+mn-ea"/>
              </a:rPr>
              <a:t>無線通信</a:t>
            </a:r>
            <a:r>
              <a:rPr lang="ja-JP" altLang="ja-JP" sz="1400" dirty="0">
                <a:latin typeface="+mn-ea"/>
              </a:rPr>
              <a:t>接続した</a:t>
            </a:r>
            <a:r>
              <a:rPr lang="en-US" altLang="ja-JP" sz="1400" dirty="0">
                <a:latin typeface="+mn-ea"/>
              </a:rPr>
              <a:t>PC</a:t>
            </a:r>
            <a:r>
              <a:rPr lang="ja-JP" altLang="en-US" sz="1400" dirty="0">
                <a:latin typeface="+mn-ea"/>
              </a:rPr>
              <a:t>上で</a:t>
            </a:r>
            <a:r>
              <a:rPr lang="ja-JP" altLang="ja-JP" sz="1400" dirty="0">
                <a:latin typeface="+mn-ea"/>
              </a:rPr>
              <a:t>ステップ位置決め</a:t>
            </a:r>
            <a:r>
              <a:rPr lang="ja-JP" altLang="en-US" sz="1400" dirty="0">
                <a:latin typeface="+mn-ea"/>
              </a:rPr>
              <a:t>結果等を</a:t>
            </a:r>
            <a:r>
              <a:rPr lang="ja-JP" altLang="ja-JP" sz="1400" dirty="0">
                <a:latin typeface="+mn-ea"/>
              </a:rPr>
              <a:t>評価</a:t>
            </a:r>
            <a:endParaRPr lang="en-US" altLang="ja-JP" sz="1400" dirty="0">
              <a:latin typeface="+mn-ea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971925" y="5500465"/>
            <a:ext cx="1047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図 4" descr="電子機器, 回路 が含まれている画像&#10;&#10;自動的に生成された説明">
            <a:extLst>
              <a:ext uri="{FF2B5EF4-FFF2-40B4-BE49-F238E27FC236}">
                <a16:creationId xmlns:a16="http://schemas.microsoft.com/office/drawing/2014/main" id="{245DDEE8-997B-6029-D998-6CF5EAD62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" y="2565619"/>
            <a:ext cx="4169042" cy="2456448"/>
          </a:xfrm>
          <a:prstGeom prst="rect">
            <a:avLst/>
          </a:prstGeom>
        </p:spPr>
      </p:pic>
      <p:pic>
        <p:nvPicPr>
          <p:cNvPr id="30" name="図 29" descr="C:\Users\shamoto\Documents\Sync\文書\セミナー\精密_自動化技術\エンコーダサーボとSTM32マイコンの写真\StepResponse.bmp"/>
          <p:cNvPicPr>
            <a:picLocks noChangeAspect="1"/>
          </p:cNvPicPr>
          <p:nvPr/>
        </p:nvPicPr>
        <p:blipFill>
          <a:blip r:embed="rId4" cstate="print"/>
          <a:srcRect l="339" t="243" r="974" b="485"/>
          <a:stretch>
            <a:fillRect/>
          </a:stretch>
        </p:blipFill>
        <p:spPr bwMode="auto">
          <a:xfrm>
            <a:off x="6156176" y="3213324"/>
            <a:ext cx="2987823" cy="298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D15263D4-827D-88B5-B4FF-61DA57D2C9E1}"/>
              </a:ext>
            </a:extLst>
          </p:cNvPr>
          <p:cNvSpPr txBox="1">
            <a:spLocks/>
          </p:cNvSpPr>
          <p:nvPr/>
        </p:nvSpPr>
        <p:spPr>
          <a:xfrm>
            <a:off x="835968" y="50015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sz="2800">
                <a:solidFill>
                  <a:srgbClr val="0070C0"/>
                </a:solidFill>
              </a:rPr>
              <a:t>「自動化技術</a:t>
            </a:r>
            <a:r>
              <a:rPr lang="ja-JP" altLang="en-US" sz="2800">
                <a:solidFill>
                  <a:srgbClr val="0070C0"/>
                </a:solidFill>
              </a:rPr>
              <a:t>」</a:t>
            </a:r>
            <a:br>
              <a:rPr lang="en-US" altLang="ja-JP" sz="2800" dirty="0">
                <a:solidFill>
                  <a:srgbClr val="0070C0"/>
                </a:solidFill>
              </a:rPr>
            </a:br>
            <a:r>
              <a:rPr lang="ja-JP" altLang="ja-JP" sz="2000">
                <a:solidFill>
                  <a:srgbClr val="0070C0"/>
                </a:solidFill>
              </a:rPr>
              <a:t>～</a:t>
            </a:r>
            <a:r>
              <a:rPr lang="en-US" altLang="ja-JP" sz="2000" dirty="0">
                <a:solidFill>
                  <a:srgbClr val="0070C0"/>
                </a:solidFill>
              </a:rPr>
              <a:t> </a:t>
            </a:r>
            <a:r>
              <a:rPr lang="ja-JP" altLang="ja-JP" sz="2000">
                <a:solidFill>
                  <a:srgbClr val="0070C0"/>
                </a:solidFill>
              </a:rPr>
              <a:t>計測</a:t>
            </a:r>
            <a:r>
              <a:rPr lang="ja-JP" altLang="en-US" sz="2000">
                <a:solidFill>
                  <a:srgbClr val="0070C0"/>
                </a:solidFill>
              </a:rPr>
              <a:t>（無線通信を含む）</a:t>
            </a:r>
            <a:r>
              <a:rPr lang="ja-JP" altLang="ja-JP" sz="2000">
                <a:solidFill>
                  <a:srgbClr val="0070C0"/>
                </a:solidFill>
              </a:rPr>
              <a:t>からサーボ機構までの基礎を体験</a:t>
            </a:r>
            <a:r>
              <a:rPr lang="en-US" altLang="ja-JP" sz="2000" dirty="0">
                <a:solidFill>
                  <a:srgbClr val="0070C0"/>
                </a:solidFill>
              </a:rPr>
              <a:t> </a:t>
            </a:r>
            <a:r>
              <a:rPr lang="ja-JP" altLang="en-US" sz="2000">
                <a:solidFill>
                  <a:srgbClr val="0070C0"/>
                </a:solidFill>
              </a:rPr>
              <a:t>～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153</Words>
  <Application>Microsoft Macintosh PowerPoint</Application>
  <PresentationFormat>画面に合わせる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マイコンボードを使った計測・制御実習案</dc:title>
  <dc:creator>shamoto</dc:creator>
  <cp:lastModifiedBy>HAYASAKA Takehiro</cp:lastModifiedBy>
  <cp:revision>48</cp:revision>
  <dcterms:created xsi:type="dcterms:W3CDTF">2013-02-13T11:31:52Z</dcterms:created>
  <dcterms:modified xsi:type="dcterms:W3CDTF">2024-05-11T05:17:31Z</dcterms:modified>
</cp:coreProperties>
</file>