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8"/>
    <p:restoredTop sz="96384" autoAdjust="0"/>
  </p:normalViewPr>
  <p:slideViewPr>
    <p:cSldViewPr>
      <p:cViewPr varScale="1">
        <p:scale>
          <a:sx n="108" d="100"/>
          <a:sy n="108" d="100"/>
        </p:scale>
        <p:origin x="1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2026/5/15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2026/5/15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2026/5/15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2026/5/15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2026/5/15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2026/5/15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2026/5/15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2026/5/15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2026/5/15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2026/5/15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2026/5/15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E23F-720D-4393-BF7D-B0AED6E3C7F1}" type="datetimeFigureOut">
              <a:rPr kumimoji="1" lang="ja-JP" altLang="en-US" smtClean="0"/>
              <a:pPr/>
              <a:t>2026/5/15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257AD-5E8D-698B-2CCE-C2FF0D065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6EBFEE-E4F2-B455-2333-E92E14A7EA98}"/>
              </a:ext>
            </a:extLst>
          </p:cNvPr>
          <p:cNvSpPr txBox="1"/>
          <p:nvPr/>
        </p:nvSpPr>
        <p:spPr>
          <a:xfrm>
            <a:off x="0" y="718362"/>
            <a:ext cx="91440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Wingdings" pitchFamily="2" charset="2"/>
              <a:buChar char="ü"/>
            </a:pPr>
            <a:r>
              <a:rPr lang="ja-JP" altLang="ja-JP" sz="1600" dirty="0">
                <a:latin typeface="Arial" pitchFamily="34" charset="0"/>
                <a:cs typeface="Arial" pitchFamily="34" charset="0"/>
              </a:rPr>
              <a:t>実践的実習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で無線通信による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デジタル計測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から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モータ制御の基礎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までを体得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marL="176213" indent="-176213">
              <a:lnSpc>
                <a:spcPct val="110000"/>
              </a:lnSpc>
              <a:buFont typeface="Wingdings" pitchFamily="2" charset="2"/>
              <a:buChar char="ü"/>
            </a:pPr>
            <a:r>
              <a:rPr lang="ja-JP" altLang="en-US" sz="1600" dirty="0">
                <a:latin typeface="Arial" pitchFamily="34" charset="0"/>
                <a:cs typeface="Arial" pitchFamily="34" charset="0"/>
              </a:rPr>
              <a:t>マイコンボード（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ESP32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，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Arduino IDE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），エクセルマクロ／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Python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（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PC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）を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利用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marL="176213" indent="-176213">
              <a:buFont typeface="Wingdings" pitchFamily="2" charset="2"/>
              <a:buChar char="ü"/>
            </a:pPr>
            <a:r>
              <a:rPr lang="ja-JP" altLang="en-US" sz="1600" dirty="0">
                <a:latin typeface="Arial" pitchFamily="34" charset="0"/>
                <a:cs typeface="Arial" pitchFamily="34" charset="0"/>
              </a:rPr>
              <a:t>マイコンボード，開発環境，加速度計，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エンコーダフィードバック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PWM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駆動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サーボモータ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，サンプルプログラム，解説資料等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をプレゼント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9A30FDA-3CAA-F88F-40FA-EBD5F271867D}"/>
              </a:ext>
            </a:extLst>
          </p:cNvPr>
          <p:cNvSpPr/>
          <p:nvPr/>
        </p:nvSpPr>
        <p:spPr>
          <a:xfrm>
            <a:off x="-118" y="5597978"/>
            <a:ext cx="40280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/>
            <a:r>
              <a:rPr lang="ja-JP" altLang="en-US" sz="1400" dirty="0">
                <a:latin typeface="+mn-ea"/>
              </a:rPr>
              <a:t>・各自がマイコンボードを用いた無線通信デジタル計測・解析を体験</a:t>
            </a:r>
            <a:endParaRPr lang="en-US" altLang="ja-JP" sz="1400" dirty="0">
              <a:latin typeface="+mn-ea"/>
            </a:endParaRPr>
          </a:p>
          <a:p>
            <a:pPr marL="87313" indent="-87313"/>
            <a:r>
              <a:rPr lang="ja-JP" altLang="en-US" sz="1400" dirty="0">
                <a:latin typeface="+mn-ea"/>
              </a:rPr>
              <a:t>・</a:t>
            </a:r>
            <a:r>
              <a:rPr lang="ja-JP" altLang="ja-JP" sz="1400" dirty="0">
                <a:latin typeface="+mn-ea"/>
              </a:rPr>
              <a:t>サーボモータ</a:t>
            </a:r>
            <a:r>
              <a:rPr lang="ja-JP" altLang="en-US" sz="1400" dirty="0">
                <a:latin typeface="+mn-ea"/>
              </a:rPr>
              <a:t>を完成させ，エンコーダ・</a:t>
            </a:r>
            <a:r>
              <a:rPr lang="en-US" altLang="ja-JP" sz="1400" dirty="0">
                <a:latin typeface="+mn-ea"/>
              </a:rPr>
              <a:t> PWM</a:t>
            </a:r>
            <a:r>
              <a:rPr lang="ja-JP" altLang="en-US" sz="1400" dirty="0">
                <a:latin typeface="+mn-ea"/>
              </a:rPr>
              <a:t>によるフィードバック制御，各種ゲイン調整，不安定振動，フィードフォワード要素の効果，軌跡制御等を体験</a:t>
            </a:r>
            <a:endParaRPr lang="ja-JP" altLang="ja-JP" sz="1400" dirty="0">
              <a:latin typeface="+mn-ea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63FF108-B430-2FC3-5192-9E837B3C620C}"/>
              </a:ext>
            </a:extLst>
          </p:cNvPr>
          <p:cNvSpPr/>
          <p:nvPr/>
        </p:nvSpPr>
        <p:spPr>
          <a:xfrm>
            <a:off x="4007382" y="5595715"/>
            <a:ext cx="1846398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>
            <a:spAutoFit/>
          </a:bodyPr>
          <a:lstStyle/>
          <a:p>
            <a:r>
              <a:rPr lang="en-US" altLang="ja-JP" sz="1400" dirty="0">
                <a:latin typeface="+mn-ea"/>
              </a:rPr>
              <a:t>USB</a:t>
            </a:r>
            <a:r>
              <a:rPr lang="ja-JP" altLang="ja-JP" sz="1400" dirty="0">
                <a:latin typeface="+mn-ea"/>
              </a:rPr>
              <a:t>接続した</a:t>
            </a:r>
            <a:r>
              <a:rPr lang="en-US" altLang="ja-JP" sz="1400" dirty="0">
                <a:latin typeface="+mn-ea"/>
              </a:rPr>
              <a:t>PC</a:t>
            </a:r>
            <a:r>
              <a:rPr lang="ja-JP" altLang="en-US" sz="1400" dirty="0">
                <a:latin typeface="+mn-ea"/>
              </a:rPr>
              <a:t>上で計測・解析・制御</a:t>
            </a:r>
            <a:r>
              <a:rPr lang="ja-JP" altLang="ja-JP" sz="1400" dirty="0">
                <a:latin typeface="+mn-ea"/>
              </a:rPr>
              <a:t>プログラム</a:t>
            </a:r>
            <a:r>
              <a:rPr lang="ja-JP" altLang="en-US" sz="1400" dirty="0">
                <a:latin typeface="+mn-ea"/>
              </a:rPr>
              <a:t>の開発</a:t>
            </a:r>
            <a:r>
              <a:rPr lang="ja-JP" altLang="ja-JP" sz="1400" dirty="0">
                <a:latin typeface="+mn-ea"/>
              </a:rPr>
              <a:t>・書込み・デバック</a:t>
            </a:r>
            <a:r>
              <a:rPr lang="ja-JP" altLang="en-US" sz="1400" dirty="0">
                <a:latin typeface="+mn-ea"/>
              </a:rPr>
              <a:t>を体験</a:t>
            </a:r>
            <a:endParaRPr lang="en-US" altLang="ja-JP" sz="1400" dirty="0">
              <a:latin typeface="+mn-ea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0A41C0B-22D0-70E2-7B57-71E2521BDCCB}"/>
              </a:ext>
            </a:extLst>
          </p:cNvPr>
          <p:cNvSpPr/>
          <p:nvPr/>
        </p:nvSpPr>
        <p:spPr>
          <a:xfrm>
            <a:off x="5868144" y="6270724"/>
            <a:ext cx="2987823" cy="52322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en-US" altLang="ja-JP" sz="1400" dirty="0">
                <a:latin typeface="+mn-ea"/>
              </a:rPr>
              <a:t>USB</a:t>
            </a:r>
            <a:r>
              <a:rPr lang="ja-JP" altLang="ja-JP" sz="1400" dirty="0">
                <a:latin typeface="+mn-ea"/>
              </a:rPr>
              <a:t>接続した</a:t>
            </a:r>
            <a:r>
              <a:rPr lang="en-US" altLang="ja-JP" sz="1400" dirty="0">
                <a:latin typeface="+mn-ea"/>
              </a:rPr>
              <a:t>PC</a:t>
            </a:r>
            <a:r>
              <a:rPr lang="ja-JP" altLang="en-US" sz="1400" dirty="0">
                <a:latin typeface="+mn-ea"/>
              </a:rPr>
              <a:t>上で各種ゲイン調整，軌跡制御，不安定振動等を体験</a:t>
            </a:r>
            <a:endParaRPr lang="en-US" altLang="ja-JP" sz="1400" dirty="0">
              <a:latin typeface="+mn-ea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FAB7B63F-1557-A15C-B821-B1CABD8BC45C}"/>
              </a:ext>
            </a:extLst>
          </p:cNvPr>
          <p:cNvSpPr txBox="1">
            <a:spLocks/>
          </p:cNvSpPr>
          <p:nvPr/>
        </p:nvSpPr>
        <p:spPr>
          <a:xfrm>
            <a:off x="835968" y="50015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ja-JP" sz="2800">
                <a:solidFill>
                  <a:srgbClr val="0070C0"/>
                </a:solidFill>
              </a:rPr>
              <a:t>「自動化技術</a:t>
            </a:r>
            <a:r>
              <a:rPr lang="ja-JP" altLang="en-US" sz="2800">
                <a:solidFill>
                  <a:srgbClr val="0070C0"/>
                </a:solidFill>
              </a:rPr>
              <a:t>」</a:t>
            </a:r>
            <a:br>
              <a:rPr lang="en-US" altLang="ja-JP" sz="2800" dirty="0">
                <a:solidFill>
                  <a:srgbClr val="0070C0"/>
                </a:solidFill>
              </a:rPr>
            </a:br>
            <a:r>
              <a:rPr lang="ja-JP" altLang="ja-JP" sz="2000">
                <a:solidFill>
                  <a:srgbClr val="0070C0"/>
                </a:solidFill>
              </a:rPr>
              <a:t>～</a:t>
            </a:r>
            <a:r>
              <a:rPr lang="en-US" altLang="ja-JP" sz="2000" dirty="0">
                <a:solidFill>
                  <a:srgbClr val="0070C0"/>
                </a:solidFill>
              </a:rPr>
              <a:t> </a:t>
            </a:r>
            <a:r>
              <a:rPr lang="ja-JP" altLang="en-US" sz="2000">
                <a:solidFill>
                  <a:srgbClr val="0070C0"/>
                </a:solidFill>
              </a:rPr>
              <a:t>無線</a:t>
            </a:r>
            <a:r>
              <a:rPr lang="ja-JP" altLang="ja-JP" sz="2000">
                <a:solidFill>
                  <a:srgbClr val="0070C0"/>
                </a:solidFill>
              </a:rPr>
              <a:t>計測からサーボ機構までの基礎を体験</a:t>
            </a:r>
            <a:r>
              <a:rPr lang="en-US" altLang="ja-JP" sz="2000" dirty="0">
                <a:solidFill>
                  <a:srgbClr val="0070C0"/>
                </a:solidFill>
              </a:rPr>
              <a:t> </a:t>
            </a:r>
            <a:r>
              <a:rPr lang="ja-JP" altLang="en-US" sz="2000">
                <a:solidFill>
                  <a:srgbClr val="0070C0"/>
                </a:solidFill>
              </a:rPr>
              <a:t>～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289EE45-9B4C-3FC4-5905-91D834CD44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171" b="22603"/>
          <a:stretch/>
        </p:blipFill>
        <p:spPr>
          <a:xfrm>
            <a:off x="3995936" y="1705876"/>
            <a:ext cx="4909929" cy="3909432"/>
          </a:xfrm>
          <a:prstGeom prst="rect">
            <a:avLst/>
          </a:prstGeom>
        </p:spPr>
      </p:pic>
      <p:pic>
        <p:nvPicPr>
          <p:cNvPr id="45" name="図 44" descr="The image is a complex graphical user interface (GUI) display, possibly a control panel or software dashboard, showing various data points and control settings for a motor control system, including gains, time constants, and various status indicators.&#10;&#10;AI 生成コンテンツは誤りを含む可能性があります。">
            <a:extLst>
              <a:ext uri="{FF2B5EF4-FFF2-40B4-BE49-F238E27FC236}">
                <a16:creationId xmlns:a16="http://schemas.microsoft.com/office/drawing/2014/main" id="{A44A91D5-F521-45E5-69A0-1CE08710DD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547" b="15784"/>
          <a:stretch>
            <a:fillRect/>
          </a:stretch>
        </p:blipFill>
        <p:spPr>
          <a:xfrm>
            <a:off x="5688244" y="2153940"/>
            <a:ext cx="3455756" cy="4161275"/>
          </a:xfrm>
          <a:prstGeom prst="rect">
            <a:avLst/>
          </a:prstGeom>
        </p:spPr>
      </p:pic>
      <p:pic>
        <p:nvPicPr>
          <p:cNvPr id="2" name="図 1" descr="The image shows a circuit board with various electronic components and wires, including an H11 sensor, connected to a white base.&#10;&#10;AI 生成コンテンツは誤りを含む可能性があります。">
            <a:extLst>
              <a:ext uri="{FF2B5EF4-FFF2-40B4-BE49-F238E27FC236}">
                <a16:creationId xmlns:a16="http://schemas.microsoft.com/office/drawing/2014/main" id="{EF1886E0-CF04-17EF-4CFD-5D079C316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 contrast="10000"/>
                    </a14:imgEffect>
                  </a14:imgLayer>
                </a14:imgProps>
              </a:ext>
            </a:extLst>
          </a:blip>
          <a:srcRect l="3793" t="1952" r="3785" b="12149"/>
          <a:stretch>
            <a:fillRect/>
          </a:stretch>
        </p:blipFill>
        <p:spPr>
          <a:xfrm>
            <a:off x="348928" y="1819974"/>
            <a:ext cx="3267597" cy="380652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EB36FE-0AE9-B0D4-10A3-07CD92B6852F}"/>
              </a:ext>
            </a:extLst>
          </p:cNvPr>
          <p:cNvSpPr txBox="1"/>
          <p:nvPr/>
        </p:nvSpPr>
        <p:spPr>
          <a:xfrm>
            <a:off x="1769679" y="1944846"/>
            <a:ext cx="14341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>
              <a:defRPr sz="1600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dist="508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altLang="ja-JP" sz="1400" dirty="0">
                <a:effectLst>
                  <a:glow rad="76200">
                    <a:schemeClr val="tx1"/>
                  </a:glow>
                </a:effectLst>
                <a:latin typeface="+mn-ea"/>
              </a:rPr>
              <a:t>3</a:t>
            </a:r>
            <a:r>
              <a:rPr lang="ja-JP" altLang="en-US" sz="1400" dirty="0">
                <a:effectLst>
                  <a:glow rad="76200">
                    <a:schemeClr val="tx1"/>
                  </a:glow>
                </a:effectLst>
                <a:latin typeface="+mn-ea"/>
              </a:rPr>
              <a:t>軸加速度センサ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B7B4982-AD3E-E968-57E3-9C9FBC6A9A42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9008" y="2054498"/>
            <a:ext cx="646243" cy="459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38100">
              <a:schemeClr val="tx1">
                <a:alpha val="80000"/>
              </a:schemeClr>
            </a:glow>
          </a:effectLst>
        </p:spPr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2AA6563-FF45-00B9-CEBA-9875900E9FC1}"/>
              </a:ext>
            </a:extLst>
          </p:cNvPr>
          <p:cNvCxnSpPr>
            <a:cxnSpLocks/>
          </p:cNvCxnSpPr>
          <p:nvPr/>
        </p:nvCxnSpPr>
        <p:spPr bwMode="auto">
          <a:xfrm>
            <a:off x="2975124" y="3056235"/>
            <a:ext cx="38073" cy="5633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38100">
              <a:schemeClr val="tx1">
                <a:alpha val="80000"/>
              </a:schemeClr>
            </a:glow>
          </a:effectLst>
        </p:spPr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6C7DC6-C9FC-F4B2-7431-71153C85A3CF}"/>
              </a:ext>
            </a:extLst>
          </p:cNvPr>
          <p:cNvSpPr txBox="1"/>
          <p:nvPr/>
        </p:nvSpPr>
        <p:spPr>
          <a:xfrm>
            <a:off x="2464376" y="2848627"/>
            <a:ext cx="1309528" cy="18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>
              <a:defRPr sz="1600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dist="50800" dir="2700000" algn="tl">
                    <a:srgbClr val="000000"/>
                  </a:outerShdw>
                </a:effectLst>
              </a:defRPr>
            </a:lvl1pPr>
          </a:lstStyle>
          <a:p>
            <a:pPr>
              <a:lnSpc>
                <a:spcPct val="85000"/>
              </a:lnSpc>
            </a:pPr>
            <a:r>
              <a:rPr lang="ja-JP" altLang="en-US" sz="1400" dirty="0">
                <a:effectLst>
                  <a:glow rad="76200">
                    <a:schemeClr val="tx1"/>
                  </a:glow>
                </a:effectLst>
                <a:latin typeface="+mn-ea"/>
              </a:rPr>
              <a:t>ブラシレスモータ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5376E7A-F5CD-1998-0F23-91A9B4F9B04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81474" y="4488878"/>
            <a:ext cx="133876" cy="3054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38100">
              <a:schemeClr val="tx1">
                <a:alpha val="80000"/>
              </a:schemeClr>
            </a:glow>
          </a:effectLst>
        </p:spPr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363FF8-E4BB-522B-78C4-75B6A9124F50}"/>
              </a:ext>
            </a:extLst>
          </p:cNvPr>
          <p:cNvSpPr txBox="1"/>
          <p:nvPr/>
        </p:nvSpPr>
        <p:spPr>
          <a:xfrm>
            <a:off x="3018493" y="4803638"/>
            <a:ext cx="836759" cy="366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>
              <a:defRPr sz="1600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dist="50800" dir="2700000" algn="tl">
                    <a:srgbClr val="000000"/>
                  </a:outerShdw>
                </a:effectLst>
              </a:defRPr>
            </a:lvl1pPr>
          </a:lstStyle>
          <a:p>
            <a:pPr>
              <a:lnSpc>
                <a:spcPct val="85000"/>
              </a:lnSpc>
            </a:pPr>
            <a:r>
              <a:rPr lang="ja-JP" altLang="en-US" sz="1400" dirty="0">
                <a:effectLst>
                  <a:glow rad="76200">
                    <a:schemeClr val="tx1"/>
                  </a:glow>
                </a:effectLst>
                <a:latin typeface="+mn-ea"/>
              </a:rPr>
              <a:t>磁気</a:t>
            </a:r>
            <a:endParaRPr lang="en-US" altLang="ja-JP" sz="1400" dirty="0">
              <a:effectLst>
                <a:glow rad="76200">
                  <a:schemeClr val="tx1"/>
                </a:glow>
              </a:effectLst>
              <a:latin typeface="+mn-ea"/>
            </a:endParaRPr>
          </a:p>
          <a:p>
            <a:pPr>
              <a:lnSpc>
                <a:spcPct val="85000"/>
              </a:lnSpc>
            </a:pPr>
            <a:r>
              <a:rPr lang="ja-JP" altLang="en-US" sz="1400" dirty="0">
                <a:effectLst>
                  <a:glow rad="76200">
                    <a:schemeClr val="tx1"/>
                  </a:glow>
                </a:effectLst>
                <a:latin typeface="+mn-ea"/>
              </a:rPr>
              <a:t>エンコーダ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55C8EE2B-A3F4-1A50-2A75-3203DBECE12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52486" y="4846521"/>
            <a:ext cx="124373" cy="5087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38100">
              <a:schemeClr val="tx1">
                <a:alpha val="80000"/>
              </a:schemeClr>
            </a:glow>
          </a:effectLst>
        </p:spPr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8BC7805-03E2-C006-1177-1FF34D80DE3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45820" y="5334063"/>
            <a:ext cx="333880" cy="1142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38100">
              <a:schemeClr val="tx1">
                <a:alpha val="80000"/>
              </a:schemeClr>
            </a:glow>
          </a:effectLst>
        </p:spPr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423E685-DFFD-2F42-9B3E-88EE2329D69E}"/>
              </a:ext>
            </a:extLst>
          </p:cNvPr>
          <p:cNvSpPr txBox="1"/>
          <p:nvPr/>
        </p:nvSpPr>
        <p:spPr>
          <a:xfrm>
            <a:off x="2699249" y="5389918"/>
            <a:ext cx="865182" cy="18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>
              <a:defRPr sz="1600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dist="50800" dir="2700000" algn="tl">
                    <a:srgbClr val="000000"/>
                  </a:outerShdw>
                </a:effectLst>
              </a:defRPr>
            </a:lvl1pPr>
          </a:lstStyle>
          <a:p>
            <a:pPr>
              <a:lnSpc>
                <a:spcPct val="85000"/>
              </a:lnSpc>
            </a:pPr>
            <a:r>
              <a:rPr lang="ja-JP" altLang="en-US" sz="1400" dirty="0">
                <a:effectLst>
                  <a:glow rad="76200">
                    <a:schemeClr val="tx1"/>
                  </a:glow>
                </a:effectLst>
                <a:latin typeface="+mn-ea"/>
              </a:rPr>
              <a:t>電流センサ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D966D8D-633E-8A29-80AF-BF61D4B66B4E}"/>
              </a:ext>
            </a:extLst>
          </p:cNvPr>
          <p:cNvSpPr txBox="1"/>
          <p:nvPr/>
        </p:nvSpPr>
        <p:spPr>
          <a:xfrm>
            <a:off x="191549" y="5082534"/>
            <a:ext cx="93933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>
              <a:defRPr sz="1600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dist="50800" dir="2700000" algn="tl">
                    <a:srgbClr val="000000"/>
                  </a:outerShdw>
                </a:effectLst>
              </a:defRPr>
            </a:lvl1pPr>
          </a:lstStyle>
          <a:p>
            <a:r>
              <a:rPr lang="ja-JP" altLang="en-US" sz="1400" dirty="0">
                <a:effectLst>
                  <a:glow rad="76200">
                    <a:schemeClr val="tx1"/>
                  </a:glow>
                </a:effectLst>
                <a:latin typeface="+mn-ea"/>
              </a:rPr>
              <a:t>電源に接続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CC7C219F-8D02-BB89-1EEF-0754C48BE4E1}"/>
              </a:ext>
            </a:extLst>
          </p:cNvPr>
          <p:cNvCxnSpPr>
            <a:cxnSpLocks/>
          </p:cNvCxnSpPr>
          <p:nvPr/>
        </p:nvCxnSpPr>
        <p:spPr bwMode="auto">
          <a:xfrm flipV="1">
            <a:off x="721097" y="4832839"/>
            <a:ext cx="229742" cy="2314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38100">
              <a:schemeClr val="tx1">
                <a:alpha val="80000"/>
              </a:schemeClr>
            </a:glow>
          </a:effectLst>
        </p:spPr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8FB2749-EA77-3589-5526-4FACD5EA8922}"/>
              </a:ext>
            </a:extLst>
          </p:cNvPr>
          <p:cNvSpPr txBox="1"/>
          <p:nvPr/>
        </p:nvSpPr>
        <p:spPr>
          <a:xfrm>
            <a:off x="945519" y="5342388"/>
            <a:ext cx="10426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>
              <a:defRPr sz="1600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dist="508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altLang="ja-JP" sz="1400" dirty="0">
                <a:effectLst>
                  <a:glow rad="76200">
                    <a:schemeClr val="tx1"/>
                  </a:glow>
                </a:effectLst>
                <a:latin typeface="+mn-ea"/>
              </a:rPr>
              <a:t>PWM</a:t>
            </a:r>
            <a:r>
              <a:rPr lang="ja-JP" altLang="en-US" sz="1400" dirty="0">
                <a:effectLst>
                  <a:glow rad="76200">
                    <a:schemeClr val="tx1"/>
                  </a:glow>
                </a:effectLst>
                <a:latin typeface="+mn-ea"/>
              </a:rPr>
              <a:t>ドライバ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C0F7C258-D74D-3450-6E88-FA3BC390ED55}"/>
              </a:ext>
            </a:extLst>
          </p:cNvPr>
          <p:cNvCxnSpPr>
            <a:cxnSpLocks/>
          </p:cNvCxnSpPr>
          <p:nvPr/>
        </p:nvCxnSpPr>
        <p:spPr bwMode="auto">
          <a:xfrm flipV="1">
            <a:off x="1450057" y="4123172"/>
            <a:ext cx="231749" cy="11984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38100">
              <a:schemeClr val="tx1">
                <a:alpha val="80000"/>
              </a:schemeClr>
            </a:glow>
          </a:effectLst>
        </p:spPr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DC972DF-49C2-2AEB-94FF-EB8A9B2875D9}"/>
              </a:ext>
            </a:extLst>
          </p:cNvPr>
          <p:cNvSpPr txBox="1"/>
          <p:nvPr/>
        </p:nvSpPr>
        <p:spPr>
          <a:xfrm>
            <a:off x="127407" y="3050637"/>
            <a:ext cx="1309528" cy="18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>
              <a:defRPr sz="1600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dist="50800" dir="2700000" algn="tl">
                    <a:srgbClr val="000000"/>
                  </a:outerShdw>
                </a:effectLst>
              </a:defRPr>
            </a:lvl1pPr>
          </a:lstStyle>
          <a:p>
            <a:pPr>
              <a:lnSpc>
                <a:spcPct val="85000"/>
              </a:lnSpc>
            </a:pPr>
            <a:r>
              <a:rPr lang="en-US" altLang="ja-JP" sz="1400" dirty="0" err="1">
                <a:effectLst>
                  <a:glow rad="76200">
                    <a:schemeClr val="tx1"/>
                  </a:glow>
                </a:effectLst>
                <a:latin typeface="+mn-ea"/>
              </a:rPr>
              <a:t>WiFi</a:t>
            </a:r>
            <a:r>
              <a:rPr lang="ja-JP" altLang="en-US" sz="1400" dirty="0">
                <a:effectLst>
                  <a:glow rad="76200">
                    <a:schemeClr val="tx1"/>
                  </a:glow>
                </a:effectLst>
                <a:latin typeface="+mn-ea"/>
              </a:rPr>
              <a:t>通信アンテナ</a:t>
            </a: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360C0099-7D3B-CEC0-42E4-FD0BF61C9B5A}"/>
              </a:ext>
            </a:extLst>
          </p:cNvPr>
          <p:cNvCxnSpPr>
            <a:cxnSpLocks/>
          </p:cNvCxnSpPr>
          <p:nvPr/>
        </p:nvCxnSpPr>
        <p:spPr bwMode="auto">
          <a:xfrm>
            <a:off x="683568" y="3274252"/>
            <a:ext cx="96683" cy="5308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38100">
              <a:schemeClr val="tx1">
                <a:alpha val="80000"/>
              </a:schemeClr>
            </a:glow>
          </a:effectLst>
        </p:spPr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6AFA5850-5D9A-83FE-FDA0-0AF21CF7E057}"/>
              </a:ext>
            </a:extLst>
          </p:cNvPr>
          <p:cNvCxnSpPr>
            <a:cxnSpLocks/>
          </p:cNvCxnSpPr>
          <p:nvPr/>
        </p:nvCxnSpPr>
        <p:spPr bwMode="auto">
          <a:xfrm flipH="1">
            <a:off x="2066138" y="2762519"/>
            <a:ext cx="90702" cy="8104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38100">
              <a:schemeClr val="tx1">
                <a:alpha val="80000"/>
              </a:schemeClr>
            </a:glow>
          </a:effectLst>
        </p:spPr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14AF4B1-A2D7-179A-9D1D-BD581627888E}"/>
              </a:ext>
            </a:extLst>
          </p:cNvPr>
          <p:cNvSpPr txBox="1"/>
          <p:nvPr/>
        </p:nvSpPr>
        <p:spPr>
          <a:xfrm>
            <a:off x="1907704" y="2557461"/>
            <a:ext cx="605515" cy="18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>
              <a:defRPr sz="1600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dist="50800" dir="2700000" algn="tl">
                    <a:srgbClr val="000000"/>
                  </a:outerShdw>
                </a:effectLst>
              </a:defRPr>
            </a:lvl1pPr>
          </a:lstStyle>
          <a:p>
            <a:pPr>
              <a:lnSpc>
                <a:spcPct val="85000"/>
              </a:lnSpc>
            </a:pPr>
            <a:r>
              <a:rPr lang="ja-JP" altLang="en-US" sz="1400" dirty="0">
                <a:effectLst>
                  <a:glow rad="76200">
                    <a:schemeClr val="tx1"/>
                  </a:glow>
                </a:effectLst>
                <a:latin typeface="+mn-ea"/>
              </a:rPr>
              <a:t>マイコン</a:t>
            </a:r>
          </a:p>
        </p:txBody>
      </p:sp>
    </p:spTree>
    <p:extLst>
      <p:ext uri="{BB962C8B-B14F-4D97-AF65-F5344CB8AC3E}">
        <p14:creationId xmlns:p14="http://schemas.microsoft.com/office/powerpoint/2010/main" val="3667474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171</Words>
  <Application>Microsoft Office PowerPoint</Application>
  <PresentationFormat>画面に合わせる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マイコンボードを使った計測・制御実習案</dc:title>
  <dc:creator>shamoto</dc:creator>
  <cp:lastModifiedBy>SHAMOTO Eiji</cp:lastModifiedBy>
  <cp:revision>61</cp:revision>
  <dcterms:created xsi:type="dcterms:W3CDTF">2013-02-13T11:31:52Z</dcterms:created>
  <dcterms:modified xsi:type="dcterms:W3CDTF">2026-05-15T05:52:19Z</dcterms:modified>
</cp:coreProperties>
</file>