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55" d="100"/>
          <a:sy n="155" d="100"/>
        </p:scale>
        <p:origin x="472" y="-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54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64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84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92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23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40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90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00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47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78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9534-8BC0-4E10-8DF8-86E082636898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81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39534-8BC0-4E10-8DF8-86E082636898}" type="datetimeFigureOut">
              <a:rPr kumimoji="1" lang="ja-JP" altLang="en-US" smtClean="0"/>
              <a:t>2026/5/11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A87C0-7595-4CD6-9490-935CA603A3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10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"/>
            <a:ext cx="9144000" cy="1516719"/>
          </a:xfrm>
          <a:prstGeom prst="rect">
            <a:avLst/>
          </a:prstGeom>
          <a:gradFill>
            <a:gsLst>
              <a:gs pos="30000">
                <a:srgbClr val="007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5954" y="330514"/>
            <a:ext cx="8498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kern="1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「形状記憶材料の特性評価とその応用 」　</a:t>
            </a:r>
            <a:endParaRPr lang="en-US" altLang="ja-JP" sz="3200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1012" y="1183991"/>
            <a:ext cx="8304232" cy="2613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p"/>
            </a:pPr>
            <a:r>
              <a:rPr lang="ja-JP" altLang="en-US" sz="1700" kern="100">
                <a:effectLst/>
                <a:latin typeface="+mj-ea"/>
                <a:ea typeface="+mj-ea"/>
                <a:cs typeface="Times New Roman" panose="02020603050405020304" pitchFamily="18" charset="0"/>
              </a:rPr>
              <a:t>形状記憶材料は，医療，産業，航空宇宙などあらゆる分野において応用されている</a:t>
            </a:r>
            <a:endParaRPr lang="en-US" altLang="ja-JP" sz="17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p"/>
            </a:pPr>
            <a:r>
              <a:rPr lang="ja-JP" altLang="en-US" sz="1700" kern="100">
                <a:effectLst/>
                <a:latin typeface="+mj-ea"/>
                <a:ea typeface="+mj-ea"/>
                <a:cs typeface="Times New Roman" panose="02020603050405020304" pitchFamily="18" charset="0"/>
              </a:rPr>
              <a:t>加熱などの温度変化に伴いユニークな変形特性を示すおもしろい材料でる</a:t>
            </a:r>
            <a:endParaRPr lang="en-US" altLang="ja-JP" sz="17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p"/>
            </a:pPr>
            <a:r>
              <a:rPr lang="en-US" altLang="ja-JP" sz="17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TiNi </a:t>
            </a:r>
            <a:r>
              <a:rPr lang="ja-JP" altLang="en-US" sz="1700" kern="100">
                <a:effectLst/>
                <a:latin typeface="+mj-ea"/>
                <a:ea typeface="+mj-ea"/>
                <a:cs typeface="Times New Roman" panose="02020603050405020304" pitchFamily="18" charset="0"/>
              </a:rPr>
              <a:t>形状記憶合金，</a:t>
            </a:r>
            <a:r>
              <a:rPr lang="ja-JP" altLang="en-US" sz="1700" kern="100">
                <a:latin typeface="+mj-ea"/>
                <a:ea typeface="+mj-ea"/>
                <a:cs typeface="Times New Roman" panose="02020603050405020304" pitchFamily="18" charset="0"/>
              </a:rPr>
              <a:t>形状記憶ポリマーの熱・力学特性を座学と実習から学び，それぞれの機能特性を利用した応用を考える</a:t>
            </a:r>
            <a:endParaRPr lang="en-US" altLang="ja-JP" sz="17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ja-JP" altLang="en-US" sz="1700" kern="100">
                <a:latin typeface="+mj-ea"/>
                <a:ea typeface="+mj-ea"/>
                <a:cs typeface="Times New Roman" panose="02020603050405020304" pitchFamily="18" charset="0"/>
              </a:rPr>
              <a:t>テーマ</a:t>
            </a:r>
            <a:endParaRPr lang="en-US" altLang="ja-JP" sz="17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700" kern="100">
                <a:latin typeface="+mj-ea"/>
                <a:ea typeface="+mj-ea"/>
                <a:cs typeface="Times New Roman" panose="02020603050405020304" pitchFamily="18" charset="0"/>
              </a:rPr>
              <a:t>・</a:t>
            </a:r>
            <a:r>
              <a:rPr lang="en-US" altLang="ja-JP" sz="1700" kern="100" dirty="0">
                <a:latin typeface="+mj-ea"/>
                <a:ea typeface="+mj-ea"/>
                <a:cs typeface="Times New Roman" panose="02020603050405020304" pitchFamily="18" charset="0"/>
              </a:rPr>
              <a:t>TiNi</a:t>
            </a:r>
            <a:r>
              <a:rPr lang="ja-JP" altLang="en-US" sz="1700" kern="100">
                <a:latin typeface="+mj-ea"/>
                <a:ea typeface="+mj-ea"/>
                <a:cs typeface="Times New Roman" panose="02020603050405020304" pitchFamily="18" charset="0"/>
              </a:rPr>
              <a:t>形状記憶合金，形状記憶ポリマーの熱・力学特性</a:t>
            </a:r>
            <a:endParaRPr lang="en-US" altLang="ja-JP" sz="17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700" kern="100">
                <a:latin typeface="+mj-ea"/>
                <a:ea typeface="+mj-ea"/>
                <a:cs typeface="Times New Roman" panose="02020603050405020304" pitchFamily="18" charset="0"/>
              </a:rPr>
              <a:t>・種々の形状記憶材料の基本特性の体験と実際の機械的性質の評価</a:t>
            </a:r>
            <a:endParaRPr lang="en-US" altLang="ja-JP" sz="17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700" kern="100">
                <a:latin typeface="+mj-ea"/>
                <a:ea typeface="+mj-ea"/>
                <a:cs typeface="Times New Roman" panose="02020603050405020304" pitchFamily="18" charset="0"/>
              </a:rPr>
              <a:t>・形状記憶材料を利用した応用例の考案</a:t>
            </a:r>
            <a:endParaRPr lang="en-US" altLang="ja-JP" sz="17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E0C752F8-27BD-42E7-AC02-DAA18AC82C8E}"/>
              </a:ext>
            </a:extLst>
          </p:cNvPr>
          <p:cNvSpPr/>
          <p:nvPr/>
        </p:nvSpPr>
        <p:spPr>
          <a:xfrm>
            <a:off x="198782" y="3932582"/>
            <a:ext cx="4256270" cy="2736575"/>
          </a:xfrm>
          <a:prstGeom prst="roundRect">
            <a:avLst>
              <a:gd name="adj" fmla="val 119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AFE4CA11-0E27-4F13-8822-1B09E9B95B26}"/>
              </a:ext>
            </a:extLst>
          </p:cNvPr>
          <p:cNvSpPr/>
          <p:nvPr/>
        </p:nvSpPr>
        <p:spPr>
          <a:xfrm>
            <a:off x="4910201" y="3932581"/>
            <a:ext cx="4104435" cy="2736575"/>
          </a:xfrm>
          <a:prstGeom prst="roundRect">
            <a:avLst>
              <a:gd name="adj" fmla="val 119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7" descr="A black metal spring on graph paper&#10;&#10;Description automatically generated with medium confidence">
            <a:extLst>
              <a:ext uri="{FF2B5EF4-FFF2-40B4-BE49-F238E27FC236}">
                <a16:creationId xmlns:a16="http://schemas.microsoft.com/office/drawing/2014/main" id="{9E211B90-67C9-DE7F-BE49-CBE8F82B8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7" t="37252" r="33290" b="46885"/>
          <a:stretch/>
        </p:blipFill>
        <p:spPr>
          <a:xfrm>
            <a:off x="5000819" y="4687948"/>
            <a:ext cx="1000539" cy="294047"/>
          </a:xfrm>
          <a:prstGeom prst="rect">
            <a:avLst/>
          </a:prstGeom>
        </p:spPr>
      </p:pic>
      <p:pic>
        <p:nvPicPr>
          <p:cNvPr id="12" name="Picture 11" descr="A picture containing text, handwriting, font, typography&#10;&#10;Description automatically generated">
            <a:extLst>
              <a:ext uri="{FF2B5EF4-FFF2-40B4-BE49-F238E27FC236}">
                <a16:creationId xmlns:a16="http://schemas.microsoft.com/office/drawing/2014/main" id="{E59B3BA1-974E-6FDC-D269-3EFAB043DD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40082" r="6650" b="41188"/>
          <a:stretch/>
        </p:blipFill>
        <p:spPr>
          <a:xfrm>
            <a:off x="5031445" y="4217756"/>
            <a:ext cx="2730322" cy="370960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D7136803-DA69-768F-A70A-297A13D192CD}"/>
              </a:ext>
            </a:extLst>
          </p:cNvPr>
          <p:cNvSpPr/>
          <p:nvPr/>
        </p:nvSpPr>
        <p:spPr>
          <a:xfrm rot="9907384">
            <a:off x="6048558" y="4644458"/>
            <a:ext cx="723808" cy="18986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B2F4D6-DF6A-FD23-C026-0796980D22D8}"/>
              </a:ext>
            </a:extLst>
          </p:cNvPr>
          <p:cNvSpPr txBox="1"/>
          <p:nvPr/>
        </p:nvSpPr>
        <p:spPr>
          <a:xfrm>
            <a:off x="6756279" y="4597006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dirty="0"/>
              <a:t>加熱により形状変化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DC8E6-6DD8-8784-084C-CA56AC307BA1}"/>
              </a:ext>
            </a:extLst>
          </p:cNvPr>
          <p:cNvSpPr txBox="1"/>
          <p:nvPr/>
        </p:nvSpPr>
        <p:spPr>
          <a:xfrm>
            <a:off x="4966913" y="3979072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dirty="0"/>
              <a:t>形状記憶合金ばね</a:t>
            </a:r>
          </a:p>
        </p:txBody>
      </p:sp>
      <p:pic>
        <p:nvPicPr>
          <p:cNvPr id="18" name="図 5">
            <a:extLst>
              <a:ext uri="{FF2B5EF4-FFF2-40B4-BE49-F238E27FC236}">
                <a16:creationId xmlns:a16="http://schemas.microsoft.com/office/drawing/2014/main" id="{21A832B7-7596-1BF9-D3A2-1963160B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17" t="43473" r="37999" b="31954"/>
          <a:stretch>
            <a:fillRect/>
          </a:stretch>
        </p:blipFill>
        <p:spPr>
          <a:xfrm>
            <a:off x="7761767" y="5165953"/>
            <a:ext cx="860235" cy="8181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5E49FC-4037-732E-287F-BA4C3778FAC9}"/>
              </a:ext>
            </a:extLst>
          </p:cNvPr>
          <p:cNvSpPr txBox="1"/>
          <p:nvPr/>
        </p:nvSpPr>
        <p:spPr>
          <a:xfrm>
            <a:off x="7490197" y="5956313"/>
            <a:ext cx="1454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100" dirty="0"/>
              <a:t>二軸同期型回転曲げ</a:t>
            </a:r>
          </a:p>
          <a:p>
            <a:r>
              <a:rPr lang="en-JP" sz="1100" dirty="0"/>
              <a:t>疲労試験</a:t>
            </a:r>
          </a:p>
        </p:txBody>
      </p:sp>
      <p:pic>
        <p:nvPicPr>
          <p:cNvPr id="21" name="Picture 20" descr="A picture containing machine, home appliance, indoor, medical equipment&#10;&#10;Description automatically generated">
            <a:extLst>
              <a:ext uri="{FF2B5EF4-FFF2-40B4-BE49-F238E27FC236}">
                <a16:creationId xmlns:a16="http://schemas.microsoft.com/office/drawing/2014/main" id="{E8B449A8-4C79-3BCD-7C7F-58105D98E8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2" t="34206" r="32078" b="21651"/>
          <a:stretch>
            <a:fillRect/>
          </a:stretch>
        </p:blipFill>
        <p:spPr>
          <a:xfrm rot="5400000">
            <a:off x="6436433" y="5144308"/>
            <a:ext cx="815857" cy="8602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AC6600-8449-7F51-57C2-A28099118F01}"/>
              </a:ext>
            </a:extLst>
          </p:cNvPr>
          <p:cNvSpPr txBox="1"/>
          <p:nvPr/>
        </p:nvSpPr>
        <p:spPr>
          <a:xfrm>
            <a:off x="6254548" y="5956313"/>
            <a:ext cx="11721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050" dirty="0"/>
              <a:t>恒温槽を用いた</a:t>
            </a:r>
          </a:p>
          <a:p>
            <a:r>
              <a:rPr lang="en-JP" sz="1050" dirty="0"/>
              <a:t>引張試験</a:t>
            </a:r>
          </a:p>
        </p:txBody>
      </p:sp>
      <p:pic>
        <p:nvPicPr>
          <p:cNvPr id="29" name="図 2">
            <a:extLst>
              <a:ext uri="{FF2B5EF4-FFF2-40B4-BE49-F238E27FC236}">
                <a16:creationId xmlns:a16="http://schemas.microsoft.com/office/drawing/2014/main" id="{A3B50C17-EE08-63C3-652C-9F00AFDD3C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09" t="31797" r="11068"/>
          <a:stretch/>
        </p:blipFill>
        <p:spPr>
          <a:xfrm>
            <a:off x="5056639" y="5166496"/>
            <a:ext cx="993693" cy="8418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8545626-F378-94D4-098E-4832F053A150}"/>
              </a:ext>
            </a:extLst>
          </p:cNvPr>
          <p:cNvSpPr txBox="1"/>
          <p:nvPr/>
        </p:nvSpPr>
        <p:spPr>
          <a:xfrm>
            <a:off x="4967487" y="5928542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050" dirty="0"/>
              <a:t>形状記憶ポリマー</a:t>
            </a:r>
          </a:p>
          <a:p>
            <a:r>
              <a:rPr lang="en-JP" sz="1050" dirty="0"/>
              <a:t>の造形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EF6194-73DA-7BBC-2B66-1D3FA695DA45}"/>
              </a:ext>
            </a:extLst>
          </p:cNvPr>
          <p:cNvSpPr txBox="1"/>
          <p:nvPr/>
        </p:nvSpPr>
        <p:spPr>
          <a:xfrm>
            <a:off x="4361098" y="4690585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JP" dirty="0"/>
              <a:t>座学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AC93822-67CB-46EB-9492-655969E752E4}"/>
              </a:ext>
            </a:extLst>
          </p:cNvPr>
          <p:cNvSpPr txBox="1"/>
          <p:nvPr/>
        </p:nvSpPr>
        <p:spPr>
          <a:xfrm>
            <a:off x="721291" y="6416368"/>
            <a:ext cx="32112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/>
              <a:t>形状記憶材料の熱・力学特性</a:t>
            </a:r>
            <a:endParaRPr lang="ja-JP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C7542A-571E-AA98-663E-630EB93384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873" y="4091855"/>
            <a:ext cx="2458062" cy="14455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A29713-E9AA-6427-D972-856082E439B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3653"/>
          <a:stretch>
            <a:fillRect/>
          </a:stretch>
        </p:blipFill>
        <p:spPr>
          <a:xfrm>
            <a:off x="2424407" y="5134110"/>
            <a:ext cx="1904459" cy="130725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33DBFD-CA27-D22C-8671-F671747A2CB2}"/>
              </a:ext>
            </a:extLst>
          </p:cNvPr>
          <p:cNvSpPr txBox="1"/>
          <p:nvPr/>
        </p:nvSpPr>
        <p:spPr>
          <a:xfrm>
            <a:off x="4365732" y="5717567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JP" dirty="0"/>
              <a:t>体験</a:t>
            </a:r>
          </a:p>
        </p:txBody>
      </p:sp>
      <p:sp>
        <p:nvSpPr>
          <p:cNvPr id="32" name="Cross 31">
            <a:extLst>
              <a:ext uri="{FF2B5EF4-FFF2-40B4-BE49-F238E27FC236}">
                <a16:creationId xmlns:a16="http://schemas.microsoft.com/office/drawing/2014/main" id="{82B3ED2A-BD87-85C7-2634-D1474116A587}"/>
              </a:ext>
            </a:extLst>
          </p:cNvPr>
          <p:cNvSpPr>
            <a:spLocks noChangeAspect="1"/>
          </p:cNvSpPr>
          <p:nvPr/>
        </p:nvSpPr>
        <p:spPr>
          <a:xfrm>
            <a:off x="4392399" y="5093128"/>
            <a:ext cx="580455" cy="580455"/>
          </a:xfrm>
          <a:prstGeom prst="plus">
            <a:avLst>
              <a:gd name="adj" fmla="val 358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775F1637-EE3A-B5F4-1766-3B0965F616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6069" y="4006284"/>
            <a:ext cx="1620054" cy="1132016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03527D-0BEA-4E39-9DAE-8A04B822F381}"/>
              </a:ext>
            </a:extLst>
          </p:cNvPr>
          <p:cNvSpPr txBox="1"/>
          <p:nvPr/>
        </p:nvSpPr>
        <p:spPr>
          <a:xfrm>
            <a:off x="4952918" y="6416368"/>
            <a:ext cx="403348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kern="100">
                <a:latin typeface="+mj-ea"/>
                <a:ea typeface="+mj-ea"/>
                <a:cs typeface="Times New Roman" panose="02020603050405020304" pitchFamily="18" charset="0"/>
              </a:rPr>
              <a:t>形状記憶材料の体験と機械的特性評価</a:t>
            </a:r>
            <a:endParaRPr lang="ja-JP" altLang="en-US" dirty="0"/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957A1136-0FB5-6161-CEBC-4851AF0AAE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331" y="5537425"/>
            <a:ext cx="2020890" cy="8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7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1246</TotalTime>
  <Words>148</Words>
  <Application>Microsoft Macintosh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テーマ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UNKNOWN</dc:creator>
  <cp:lastModifiedBy>武田　亘平</cp:lastModifiedBy>
  <cp:revision>32</cp:revision>
  <dcterms:created xsi:type="dcterms:W3CDTF">2015-06-07T21:52:58Z</dcterms:created>
  <dcterms:modified xsi:type="dcterms:W3CDTF">2026-05-11T02:29:22Z</dcterms:modified>
</cp:coreProperties>
</file>